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29" r:id="rId1"/>
  </p:sldMasterIdLst>
  <p:notesMasterIdLst>
    <p:notesMasterId r:id="rId13"/>
  </p:notesMasterIdLst>
  <p:handoutMasterIdLst>
    <p:handoutMasterId r:id="rId14"/>
  </p:handoutMasterIdLst>
  <p:sldIdLst>
    <p:sldId id="350" r:id="rId2"/>
    <p:sldId id="470" r:id="rId3"/>
    <p:sldId id="481" r:id="rId4"/>
    <p:sldId id="480" r:id="rId5"/>
    <p:sldId id="473" r:id="rId6"/>
    <p:sldId id="464" r:id="rId7"/>
    <p:sldId id="476" r:id="rId8"/>
    <p:sldId id="478" r:id="rId9"/>
    <p:sldId id="479" r:id="rId10"/>
    <p:sldId id="482" r:id="rId11"/>
    <p:sldId id="339" r:id="rId12"/>
  </p:sldIdLst>
  <p:sldSz cx="9144000" cy="6858000" type="screen4x3"/>
  <p:notesSz cx="6743700" cy="9893300"/>
  <p:defaultTextStyle>
    <a:defPPr>
      <a:defRPr lang="de-DE"/>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662">
          <p15:clr>
            <a:srgbClr val="A4A3A4"/>
          </p15:clr>
        </p15:guide>
      </p15:sldGuideLst>
    </p:ext>
    <p:ext uri="{2D200454-40CA-4A62-9FC3-DE9A4176ACB9}">
      <p15:notesGuideLst xmlns="" xmlns:p15="http://schemas.microsoft.com/office/powerpoint/2012/main">
        <p15:guide id="1" orient="horz" pos="3116">
          <p15:clr>
            <a:srgbClr val="A4A3A4"/>
          </p15:clr>
        </p15:guide>
        <p15:guide id="2"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85" autoAdjust="0"/>
    <p:restoredTop sz="95439" autoAdjust="0"/>
  </p:normalViewPr>
  <p:slideViewPr>
    <p:cSldViewPr snapToGrid="0" snapToObjects="1">
      <p:cViewPr>
        <p:scale>
          <a:sx n="139" d="100"/>
          <a:sy n="139" d="100"/>
        </p:scale>
        <p:origin x="-876" y="1218"/>
      </p:cViewPr>
      <p:guideLst>
        <p:guide orient="horz" pos="2160"/>
        <p:guide pos="6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00" d="100"/>
          <a:sy n="100" d="100"/>
        </p:scale>
        <p:origin x="-3504" y="1224"/>
      </p:cViewPr>
      <p:guideLst>
        <p:guide orient="horz" pos="3116"/>
        <p:guide pos="212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G:\FES-Gutachten%202016\Ergebnisse%20Umfrage\Frage%201_24-02-2016_29-12-2016.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FES-Gutachten%202016\Ergebnisse%20Umfrage\Frage%202_24-02-2016_29-12-2016.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G:\FES-Gutachten%202016\Ergebnisse%20Umfrage\Frage%205_24-02-2016_29-12-2016_Zuwanderung.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G:\FES-Gutachten%202016\Ergebnisse%20Umfrage\Frage%207_24-02-2016_Aufgaben%20und%20Herausforderunge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G:\FES-Gutachten%202016\Ergebnisse%20Umfrage\Frage%208_24-02-2016_11-01-2017_Ressourcen.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G:\FES-Gutachten%202016\Ergebnisse%20Umfrage\Frage%209_24-02-2016_11-01-2017_Unterst&#252;tzungsbedarfe.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G:\FES-Gutachten%202016\Ergebnisse%20Umfrage\Frage%2022_11-01-2017_Weiterentwicklu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de-DE"/>
  <c:chart>
    <c:plotArea>
      <c:layout>
        <c:manualLayout>
          <c:layoutTarget val="inner"/>
          <c:xMode val="edge"/>
          <c:yMode val="edge"/>
          <c:x val="0.16627802042745274"/>
          <c:y val="0.18098040487848946"/>
          <c:w val="0.43832146101175168"/>
          <c:h val="0.75651993966556563"/>
        </c:manualLayout>
      </c:layout>
      <c:doughnutChart>
        <c:varyColors val="1"/>
        <c:ser>
          <c:idx val="0"/>
          <c:order val="0"/>
          <c:dLbls>
            <c:showPercent val="1"/>
            <c:showLeaderLines val="1"/>
          </c:dLbls>
          <c:cat>
            <c:strRef>
              <c:f>Tabelle1!$A$17:$A$21</c:f>
              <c:strCache>
                <c:ptCount val="5"/>
                <c:pt idx="0">
                  <c:v>Großstädte</c:v>
                </c:pt>
                <c:pt idx="1">
                  <c:v>Mittelstädte</c:v>
                </c:pt>
                <c:pt idx="2">
                  <c:v>Kleinstädte</c:v>
                </c:pt>
                <c:pt idx="3">
                  <c:v>Gemeinden</c:v>
                </c:pt>
                <c:pt idx="4">
                  <c:v>Landkreise</c:v>
                </c:pt>
              </c:strCache>
            </c:strRef>
          </c:cat>
          <c:val>
            <c:numRef>
              <c:f>Tabelle1!$B$17:$B$21</c:f>
              <c:numCache>
                <c:formatCode>General</c:formatCode>
                <c:ptCount val="5"/>
                <c:pt idx="0">
                  <c:v>35</c:v>
                </c:pt>
                <c:pt idx="1">
                  <c:v>62</c:v>
                </c:pt>
                <c:pt idx="2">
                  <c:v>83</c:v>
                </c:pt>
                <c:pt idx="3">
                  <c:v>31</c:v>
                </c:pt>
                <c:pt idx="4">
                  <c:v>59</c:v>
                </c:pt>
              </c:numCache>
            </c:numRef>
          </c:val>
        </c:ser>
        <c:ser>
          <c:idx val="1"/>
          <c:order val="1"/>
          <c:dLbls>
            <c:showPercent val="1"/>
            <c:showLeaderLines val="1"/>
          </c:dLbls>
          <c:cat>
            <c:strRef>
              <c:f>Tabelle1!$A$17:$A$21</c:f>
              <c:strCache>
                <c:ptCount val="5"/>
                <c:pt idx="0">
                  <c:v>Großstädte</c:v>
                </c:pt>
                <c:pt idx="1">
                  <c:v>Mittelstädte</c:v>
                </c:pt>
                <c:pt idx="2">
                  <c:v>Kleinstädte</c:v>
                </c:pt>
                <c:pt idx="3">
                  <c:v>Gemeinden</c:v>
                </c:pt>
                <c:pt idx="4">
                  <c:v>Landkreise</c:v>
                </c:pt>
              </c:strCache>
            </c:strRef>
          </c:cat>
          <c:val>
            <c:numRef>
              <c:f>Tabelle1!$C$17:$C$21</c:f>
              <c:numCache>
                <c:formatCode>General</c:formatCode>
                <c:ptCount val="5"/>
                <c:pt idx="0">
                  <c:v>13</c:v>
                </c:pt>
                <c:pt idx="1">
                  <c:v>24</c:v>
                </c:pt>
                <c:pt idx="2">
                  <c:v>39</c:v>
                </c:pt>
                <c:pt idx="3">
                  <c:v>11</c:v>
                </c:pt>
                <c:pt idx="4">
                  <c:v>27</c:v>
                </c:pt>
              </c:numCache>
            </c:numRef>
          </c:val>
        </c:ser>
        <c:firstSliceAng val="0"/>
        <c:holeSize val="50"/>
      </c:doughnutChart>
    </c:plotArea>
    <c:legend>
      <c:legendPos val="r"/>
      <c:layout/>
    </c:legend>
    <c:plotVisOnly val="1"/>
  </c:chart>
  <c:spPr>
    <a:ln>
      <a:solidFill>
        <a:schemeClr val="accent1"/>
      </a:solidFill>
    </a:ln>
  </c:sp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de-DE"/>
  <c:chart>
    <c:plotArea>
      <c:layout/>
      <c:barChart>
        <c:barDir val="bar"/>
        <c:grouping val="clustered"/>
        <c:ser>
          <c:idx val="0"/>
          <c:order val="0"/>
          <c:tx>
            <c:strRef>
              <c:f>Tabelle1!$B$26</c:f>
              <c:strCache>
                <c:ptCount val="1"/>
                <c:pt idx="0">
                  <c:v>Jan-Mrz 16</c:v>
                </c:pt>
              </c:strCache>
            </c:strRef>
          </c:tx>
          <c:cat>
            <c:strRef>
              <c:f>Tabelle1!$A$27:$A$40</c:f>
              <c:strCache>
                <c:ptCount val="14"/>
                <c:pt idx="0">
                  <c:v>Nordrhein-Westfalen</c:v>
                </c:pt>
                <c:pt idx="1">
                  <c:v>Baden-Württemberg</c:v>
                </c:pt>
                <c:pt idx="2">
                  <c:v>Niedersachsen</c:v>
                </c:pt>
                <c:pt idx="3">
                  <c:v>Hessen</c:v>
                </c:pt>
                <c:pt idx="4">
                  <c:v>Rheinland-Pfalz</c:v>
                </c:pt>
                <c:pt idx="5">
                  <c:v>Bayern</c:v>
                </c:pt>
                <c:pt idx="6">
                  <c:v>Mecklenburg-Vorpommern</c:v>
                </c:pt>
                <c:pt idx="7">
                  <c:v>Brandenburg</c:v>
                </c:pt>
                <c:pt idx="8">
                  <c:v>Saarland</c:v>
                </c:pt>
                <c:pt idx="9">
                  <c:v>Sachsen</c:v>
                </c:pt>
                <c:pt idx="10">
                  <c:v>Thüringen</c:v>
                </c:pt>
                <c:pt idx="11">
                  <c:v>Sachsen-Anhalt</c:v>
                </c:pt>
                <c:pt idx="12">
                  <c:v>Schleswig-Holstein</c:v>
                </c:pt>
                <c:pt idx="13">
                  <c:v>Stadtstaaten</c:v>
                </c:pt>
              </c:strCache>
            </c:strRef>
          </c:cat>
          <c:val>
            <c:numRef>
              <c:f>Tabelle1!$B$27:$B$40</c:f>
              <c:numCache>
                <c:formatCode>General</c:formatCode>
                <c:ptCount val="14"/>
                <c:pt idx="0">
                  <c:v>75</c:v>
                </c:pt>
                <c:pt idx="1">
                  <c:v>71</c:v>
                </c:pt>
                <c:pt idx="2">
                  <c:v>41</c:v>
                </c:pt>
                <c:pt idx="3">
                  <c:v>14</c:v>
                </c:pt>
                <c:pt idx="4">
                  <c:v>14</c:v>
                </c:pt>
                <c:pt idx="5">
                  <c:v>11</c:v>
                </c:pt>
                <c:pt idx="6">
                  <c:v>7</c:v>
                </c:pt>
                <c:pt idx="7">
                  <c:v>6</c:v>
                </c:pt>
                <c:pt idx="8">
                  <c:v>6</c:v>
                </c:pt>
                <c:pt idx="9">
                  <c:v>6</c:v>
                </c:pt>
                <c:pt idx="10">
                  <c:v>6</c:v>
                </c:pt>
                <c:pt idx="11">
                  <c:v>5</c:v>
                </c:pt>
                <c:pt idx="12">
                  <c:v>5</c:v>
                </c:pt>
                <c:pt idx="13">
                  <c:v>3</c:v>
                </c:pt>
              </c:numCache>
            </c:numRef>
          </c:val>
        </c:ser>
        <c:ser>
          <c:idx val="1"/>
          <c:order val="1"/>
          <c:tx>
            <c:strRef>
              <c:f>Tabelle1!$C$26</c:f>
              <c:strCache>
                <c:ptCount val="1"/>
                <c:pt idx="0">
                  <c:v>Dez 16</c:v>
                </c:pt>
              </c:strCache>
            </c:strRef>
          </c:tx>
          <c:cat>
            <c:strRef>
              <c:f>Tabelle1!$A$27:$A$40</c:f>
              <c:strCache>
                <c:ptCount val="14"/>
                <c:pt idx="0">
                  <c:v>Nordrhein-Westfalen</c:v>
                </c:pt>
                <c:pt idx="1">
                  <c:v>Baden-Württemberg</c:v>
                </c:pt>
                <c:pt idx="2">
                  <c:v>Niedersachsen</c:v>
                </c:pt>
                <c:pt idx="3">
                  <c:v>Hessen</c:v>
                </c:pt>
                <c:pt idx="4">
                  <c:v>Rheinland-Pfalz</c:v>
                </c:pt>
                <c:pt idx="5">
                  <c:v>Bayern</c:v>
                </c:pt>
                <c:pt idx="6">
                  <c:v>Mecklenburg-Vorpommern</c:v>
                </c:pt>
                <c:pt idx="7">
                  <c:v>Brandenburg</c:v>
                </c:pt>
                <c:pt idx="8">
                  <c:v>Saarland</c:v>
                </c:pt>
                <c:pt idx="9">
                  <c:v>Sachsen</c:v>
                </c:pt>
                <c:pt idx="10">
                  <c:v>Thüringen</c:v>
                </c:pt>
                <c:pt idx="11">
                  <c:v>Sachsen-Anhalt</c:v>
                </c:pt>
                <c:pt idx="12">
                  <c:v>Schleswig-Holstein</c:v>
                </c:pt>
                <c:pt idx="13">
                  <c:v>Stadtstaaten</c:v>
                </c:pt>
              </c:strCache>
            </c:strRef>
          </c:cat>
          <c:val>
            <c:numRef>
              <c:f>Tabelle1!$C$27:$C$40</c:f>
              <c:numCache>
                <c:formatCode>General</c:formatCode>
                <c:ptCount val="14"/>
                <c:pt idx="0">
                  <c:v>27</c:v>
                </c:pt>
                <c:pt idx="1">
                  <c:v>28</c:v>
                </c:pt>
                <c:pt idx="2">
                  <c:v>19</c:v>
                </c:pt>
                <c:pt idx="3">
                  <c:v>9</c:v>
                </c:pt>
                <c:pt idx="4">
                  <c:v>7</c:v>
                </c:pt>
                <c:pt idx="5">
                  <c:v>7</c:v>
                </c:pt>
                <c:pt idx="6">
                  <c:v>3</c:v>
                </c:pt>
                <c:pt idx="7">
                  <c:v>2</c:v>
                </c:pt>
                <c:pt idx="8">
                  <c:v>4</c:v>
                </c:pt>
                <c:pt idx="9">
                  <c:v>1</c:v>
                </c:pt>
                <c:pt idx="10">
                  <c:v>2</c:v>
                </c:pt>
                <c:pt idx="11">
                  <c:v>1</c:v>
                </c:pt>
                <c:pt idx="12">
                  <c:v>3</c:v>
                </c:pt>
                <c:pt idx="13">
                  <c:v>1</c:v>
                </c:pt>
              </c:numCache>
            </c:numRef>
          </c:val>
        </c:ser>
        <c:axId val="81661312"/>
        <c:axId val="96414336"/>
      </c:barChart>
      <c:catAx>
        <c:axId val="81661312"/>
        <c:scaling>
          <c:orientation val="maxMin"/>
        </c:scaling>
        <c:axPos val="l"/>
        <c:numFmt formatCode="General" sourceLinked="1"/>
        <c:tickLblPos val="nextTo"/>
        <c:crossAx val="96414336"/>
        <c:crosses val="autoZero"/>
        <c:auto val="1"/>
        <c:lblAlgn val="ctr"/>
        <c:lblOffset val="100"/>
      </c:catAx>
      <c:valAx>
        <c:axId val="96414336"/>
        <c:scaling>
          <c:orientation val="minMax"/>
        </c:scaling>
        <c:axPos val="t"/>
        <c:majorGridlines/>
        <c:numFmt formatCode="General" sourceLinked="1"/>
        <c:tickLblPos val="nextTo"/>
        <c:crossAx val="81661312"/>
        <c:crosses val="autoZero"/>
        <c:crossBetween val="between"/>
      </c:valAx>
    </c:plotArea>
    <c:legend>
      <c:legendPos val="b"/>
      <c:layout/>
    </c:legend>
    <c:plotVisOnly val="1"/>
    <c:dispBlanksAs val="gap"/>
  </c:chart>
  <c:spPr>
    <a:ln>
      <a:solidFill>
        <a:srgbClr val="4F81BD"/>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de-DE"/>
  <c:chart>
    <c:plotArea>
      <c:layout>
        <c:manualLayout>
          <c:layoutTarget val="inner"/>
          <c:xMode val="edge"/>
          <c:yMode val="edge"/>
          <c:x val="0.1431639087975734"/>
          <c:y val="0.18072216256104698"/>
          <c:w val="0.4394297845930985"/>
          <c:h val="0.75677789033006626"/>
        </c:manualLayout>
      </c:layout>
      <c:doughnutChart>
        <c:varyColors val="1"/>
        <c:ser>
          <c:idx val="0"/>
          <c:order val="0"/>
          <c:dLbls>
            <c:showPercent val="1"/>
            <c:showLeaderLines val="1"/>
          </c:dLbls>
          <c:cat>
            <c:strRef>
              <c:f>'results-survey823477'!$A$37:$A$42</c:f>
              <c:strCache>
                <c:ptCount val="6"/>
                <c:pt idx="0">
                  <c:v>&gt; 10 Prozent</c:v>
                </c:pt>
                <c:pt idx="1">
                  <c:v>5 bis 10 Prozent</c:v>
                </c:pt>
                <c:pt idx="2">
                  <c:v>3 bis 5 Prozent</c:v>
                </c:pt>
                <c:pt idx="3">
                  <c:v>1 bis 3 Prozent</c:v>
                </c:pt>
                <c:pt idx="4">
                  <c:v>&lt; 1 Prozent</c:v>
                </c:pt>
                <c:pt idx="5">
                  <c:v>keine Antwort</c:v>
                </c:pt>
              </c:strCache>
            </c:strRef>
          </c:cat>
          <c:val>
            <c:numRef>
              <c:f>'results-survey823477'!$B$37:$B$42</c:f>
              <c:numCache>
                <c:formatCode>General</c:formatCode>
                <c:ptCount val="6"/>
                <c:pt idx="0">
                  <c:v>13</c:v>
                </c:pt>
                <c:pt idx="1">
                  <c:v>23</c:v>
                </c:pt>
                <c:pt idx="2">
                  <c:v>36</c:v>
                </c:pt>
                <c:pt idx="3">
                  <c:v>147</c:v>
                </c:pt>
                <c:pt idx="4">
                  <c:v>31</c:v>
                </c:pt>
                <c:pt idx="5">
                  <c:v>20</c:v>
                </c:pt>
              </c:numCache>
            </c:numRef>
          </c:val>
        </c:ser>
        <c:ser>
          <c:idx val="1"/>
          <c:order val="1"/>
          <c:dLbls>
            <c:showPercent val="1"/>
            <c:showLeaderLines val="1"/>
          </c:dLbls>
          <c:cat>
            <c:strRef>
              <c:f>'results-survey823477'!$A$37:$A$42</c:f>
              <c:strCache>
                <c:ptCount val="6"/>
                <c:pt idx="0">
                  <c:v>&gt; 10 Prozent</c:v>
                </c:pt>
                <c:pt idx="1">
                  <c:v>5 bis 10 Prozent</c:v>
                </c:pt>
                <c:pt idx="2">
                  <c:v>3 bis 5 Prozent</c:v>
                </c:pt>
                <c:pt idx="3">
                  <c:v>1 bis 3 Prozent</c:v>
                </c:pt>
                <c:pt idx="4">
                  <c:v>&lt; 1 Prozent</c:v>
                </c:pt>
                <c:pt idx="5">
                  <c:v>keine Antwort</c:v>
                </c:pt>
              </c:strCache>
            </c:strRef>
          </c:cat>
          <c:val>
            <c:numRef>
              <c:f>'results-survey823477'!$C$37:$C$42</c:f>
              <c:numCache>
                <c:formatCode>General</c:formatCode>
                <c:ptCount val="6"/>
                <c:pt idx="0">
                  <c:v>5</c:v>
                </c:pt>
                <c:pt idx="1">
                  <c:v>10</c:v>
                </c:pt>
                <c:pt idx="2">
                  <c:v>20</c:v>
                </c:pt>
                <c:pt idx="3">
                  <c:v>58</c:v>
                </c:pt>
                <c:pt idx="4">
                  <c:v>8</c:v>
                </c:pt>
                <c:pt idx="5">
                  <c:v>13</c:v>
                </c:pt>
              </c:numCache>
            </c:numRef>
          </c:val>
        </c:ser>
        <c:firstSliceAng val="0"/>
        <c:holeSize val="50"/>
      </c:doughnutChart>
    </c:plotArea>
    <c:legend>
      <c:legendPos val="r"/>
      <c:layout/>
      <c:txPr>
        <a:bodyPr/>
        <a:lstStyle/>
        <a:p>
          <a:pPr>
            <a:defRPr sz="900"/>
          </a:pPr>
          <a:endParaRPr lang="de-DE"/>
        </a:p>
      </c:txPr>
    </c:legend>
    <c:plotVisOnly val="1"/>
  </c:chart>
  <c:spPr>
    <a:ln>
      <a:solidFill>
        <a:srgbClr val="4F81BD"/>
      </a:solidFill>
    </a:ln>
  </c:sp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de-DE"/>
  <c:chart>
    <c:plotArea>
      <c:layout/>
      <c:barChart>
        <c:barDir val="bar"/>
        <c:grouping val="percentStacked"/>
        <c:ser>
          <c:idx val="0"/>
          <c:order val="0"/>
          <c:tx>
            <c:strRef>
              <c:f>Tabelle3!$B$3</c:f>
              <c:strCache>
                <c:ptCount val="1"/>
                <c:pt idx="0">
                  <c:v>stark an Bedeutung gewonnen</c:v>
                </c:pt>
              </c:strCache>
            </c:strRef>
          </c:tx>
          <c:cat>
            <c:strRef>
              <c:f>Tabelle3!$A$4:$A$18</c:f>
              <c:strCache>
                <c:ptCount val="15"/>
                <c:pt idx="0">
                  <c:v>Schaffung von Zugängen zum Arbeits- und Ausbildungsmarkt</c:v>
                </c:pt>
                <c:pt idx="1">
                  <c:v>Bereitstellung von Betreuungs- und Bildungseinrichtungen</c:v>
                </c:pt>
                <c:pt idx="2">
                  <c:v>Angebot von Sprachkursen</c:v>
                </c:pt>
                <c:pt idx="3">
                  <c:v>Kompetenzfeststellungen und Qualifizierungsmaßnahmen</c:v>
                </c:pt>
                <c:pt idx="4">
                  <c:v>Förderung interkultureller Begegnungen</c:v>
                </c:pt>
                <c:pt idx="5">
                  <c:v>Förderung und Koordination ehrenamtlichen Engagements</c:v>
                </c:pt>
                <c:pt idx="6">
                  <c:v>Gesundheitliche Versorgung und psychosoziale Betreuung</c:v>
                </c:pt>
                <c:pt idx="7">
                  <c:v>Dezentrale Unterbringung in Wohneinheiten</c:v>
                </c:pt>
                <c:pt idx="8">
                  <c:v>Gewährleistung von Sicherheit</c:v>
                </c:pt>
                <c:pt idx="9">
                  <c:v>Sorge für unbegleitete minderjährige Flüchtlinge</c:v>
                </c:pt>
                <c:pt idx="10">
                  <c:v>Einstellung zusätzlichen Personals </c:v>
                </c:pt>
                <c:pt idx="11">
                  <c:v>Information und Einbindung der Bevölkerung</c:v>
                </c:pt>
                <c:pt idx="12">
                  <c:v>Einhegung fremdenfeindlicher Proteste</c:v>
                </c:pt>
                <c:pt idx="13">
                  <c:v>Unterbringung in Gemeinschaftsunterkünften</c:v>
                </c:pt>
                <c:pt idx="14">
                  <c:v>Grundversorgung (Verpflegung und Kleidung)</c:v>
                </c:pt>
              </c:strCache>
            </c:strRef>
          </c:cat>
          <c:val>
            <c:numRef>
              <c:f>Tabelle3!$B$4:$B$18</c:f>
              <c:numCache>
                <c:formatCode>General</c:formatCode>
                <c:ptCount val="15"/>
                <c:pt idx="0">
                  <c:v>41</c:v>
                </c:pt>
                <c:pt idx="1">
                  <c:v>25</c:v>
                </c:pt>
                <c:pt idx="2">
                  <c:v>30</c:v>
                </c:pt>
                <c:pt idx="3">
                  <c:v>28</c:v>
                </c:pt>
                <c:pt idx="4">
                  <c:v>14</c:v>
                </c:pt>
                <c:pt idx="5">
                  <c:v>19</c:v>
                </c:pt>
                <c:pt idx="6">
                  <c:v>12</c:v>
                </c:pt>
                <c:pt idx="7">
                  <c:v>17</c:v>
                </c:pt>
                <c:pt idx="8">
                  <c:v>7</c:v>
                </c:pt>
                <c:pt idx="9">
                  <c:v>3</c:v>
                </c:pt>
                <c:pt idx="10">
                  <c:v>11</c:v>
                </c:pt>
                <c:pt idx="11">
                  <c:v>7</c:v>
                </c:pt>
                <c:pt idx="12">
                  <c:v>3</c:v>
                </c:pt>
                <c:pt idx="13">
                  <c:v>9</c:v>
                </c:pt>
                <c:pt idx="14">
                  <c:v>3</c:v>
                </c:pt>
              </c:numCache>
            </c:numRef>
          </c:val>
        </c:ser>
        <c:ser>
          <c:idx val="1"/>
          <c:order val="1"/>
          <c:tx>
            <c:strRef>
              <c:f>Tabelle3!$C$3</c:f>
              <c:strCache>
                <c:ptCount val="1"/>
                <c:pt idx="0">
                  <c:v>an Bedeutung gewonnen</c:v>
                </c:pt>
              </c:strCache>
            </c:strRef>
          </c:tx>
          <c:cat>
            <c:strRef>
              <c:f>Tabelle3!$A$4:$A$18</c:f>
              <c:strCache>
                <c:ptCount val="15"/>
                <c:pt idx="0">
                  <c:v>Schaffung von Zugängen zum Arbeits- und Ausbildungsmarkt</c:v>
                </c:pt>
                <c:pt idx="1">
                  <c:v>Bereitstellung von Betreuungs- und Bildungseinrichtungen</c:v>
                </c:pt>
                <c:pt idx="2">
                  <c:v>Angebot von Sprachkursen</c:v>
                </c:pt>
                <c:pt idx="3">
                  <c:v>Kompetenzfeststellungen und Qualifizierungsmaßnahmen</c:v>
                </c:pt>
                <c:pt idx="4">
                  <c:v>Förderung interkultureller Begegnungen</c:v>
                </c:pt>
                <c:pt idx="5">
                  <c:v>Förderung und Koordination ehrenamtlichen Engagements</c:v>
                </c:pt>
                <c:pt idx="6">
                  <c:v>Gesundheitliche Versorgung und psychosoziale Betreuung</c:v>
                </c:pt>
                <c:pt idx="7">
                  <c:v>Dezentrale Unterbringung in Wohneinheiten</c:v>
                </c:pt>
                <c:pt idx="8">
                  <c:v>Gewährleistung von Sicherheit</c:v>
                </c:pt>
                <c:pt idx="9">
                  <c:v>Sorge für unbegleitete minderjährige Flüchtlinge</c:v>
                </c:pt>
                <c:pt idx="10">
                  <c:v>Einstellung zusätzlichen Personals </c:v>
                </c:pt>
                <c:pt idx="11">
                  <c:v>Information und Einbindung der Bevölkerung</c:v>
                </c:pt>
                <c:pt idx="12">
                  <c:v>Einhegung fremdenfeindlicher Proteste</c:v>
                </c:pt>
                <c:pt idx="13">
                  <c:v>Unterbringung in Gemeinschaftsunterkünften</c:v>
                </c:pt>
                <c:pt idx="14">
                  <c:v>Grundversorgung (Verpflegung und Kleidung)</c:v>
                </c:pt>
              </c:strCache>
            </c:strRef>
          </c:cat>
          <c:val>
            <c:numRef>
              <c:f>Tabelle3!$C$4:$C$18</c:f>
              <c:numCache>
                <c:formatCode>General</c:formatCode>
                <c:ptCount val="15"/>
                <c:pt idx="0">
                  <c:v>47</c:v>
                </c:pt>
                <c:pt idx="1">
                  <c:v>52</c:v>
                </c:pt>
                <c:pt idx="2">
                  <c:v>47</c:v>
                </c:pt>
                <c:pt idx="3">
                  <c:v>42</c:v>
                </c:pt>
                <c:pt idx="4">
                  <c:v>51</c:v>
                </c:pt>
                <c:pt idx="5">
                  <c:v>40</c:v>
                </c:pt>
                <c:pt idx="6">
                  <c:v>41</c:v>
                </c:pt>
                <c:pt idx="7">
                  <c:v>32</c:v>
                </c:pt>
                <c:pt idx="8">
                  <c:v>21</c:v>
                </c:pt>
                <c:pt idx="9">
                  <c:v>32</c:v>
                </c:pt>
                <c:pt idx="10">
                  <c:v>31</c:v>
                </c:pt>
                <c:pt idx="11">
                  <c:v>22</c:v>
                </c:pt>
                <c:pt idx="12">
                  <c:v>9</c:v>
                </c:pt>
                <c:pt idx="13">
                  <c:v>19</c:v>
                </c:pt>
                <c:pt idx="14">
                  <c:v>14</c:v>
                </c:pt>
              </c:numCache>
            </c:numRef>
          </c:val>
        </c:ser>
        <c:ser>
          <c:idx val="2"/>
          <c:order val="2"/>
          <c:tx>
            <c:strRef>
              <c:f>Tabelle3!$D$3</c:f>
              <c:strCache>
                <c:ptCount val="1"/>
                <c:pt idx="0">
                  <c:v>gleich geblieben</c:v>
                </c:pt>
              </c:strCache>
            </c:strRef>
          </c:tx>
          <c:cat>
            <c:strRef>
              <c:f>Tabelle3!$A$4:$A$18</c:f>
              <c:strCache>
                <c:ptCount val="15"/>
                <c:pt idx="0">
                  <c:v>Schaffung von Zugängen zum Arbeits- und Ausbildungsmarkt</c:v>
                </c:pt>
                <c:pt idx="1">
                  <c:v>Bereitstellung von Betreuungs- und Bildungseinrichtungen</c:v>
                </c:pt>
                <c:pt idx="2">
                  <c:v>Angebot von Sprachkursen</c:v>
                </c:pt>
                <c:pt idx="3">
                  <c:v>Kompetenzfeststellungen und Qualifizierungsmaßnahmen</c:v>
                </c:pt>
                <c:pt idx="4">
                  <c:v>Förderung interkultureller Begegnungen</c:v>
                </c:pt>
                <c:pt idx="5">
                  <c:v>Förderung und Koordination ehrenamtlichen Engagements</c:v>
                </c:pt>
                <c:pt idx="6">
                  <c:v>Gesundheitliche Versorgung und psychosoziale Betreuung</c:v>
                </c:pt>
                <c:pt idx="7">
                  <c:v>Dezentrale Unterbringung in Wohneinheiten</c:v>
                </c:pt>
                <c:pt idx="8">
                  <c:v>Gewährleistung von Sicherheit</c:v>
                </c:pt>
                <c:pt idx="9">
                  <c:v>Sorge für unbegleitete minderjährige Flüchtlinge</c:v>
                </c:pt>
                <c:pt idx="10">
                  <c:v>Einstellung zusätzlichen Personals </c:v>
                </c:pt>
                <c:pt idx="11">
                  <c:v>Information und Einbindung der Bevölkerung</c:v>
                </c:pt>
                <c:pt idx="12">
                  <c:v>Einhegung fremdenfeindlicher Proteste</c:v>
                </c:pt>
                <c:pt idx="13">
                  <c:v>Unterbringung in Gemeinschaftsunterkünften</c:v>
                </c:pt>
                <c:pt idx="14">
                  <c:v>Grundversorgung (Verpflegung und Kleidung)</c:v>
                </c:pt>
              </c:strCache>
            </c:strRef>
          </c:cat>
          <c:val>
            <c:numRef>
              <c:f>Tabelle3!$D$4:$D$18</c:f>
              <c:numCache>
                <c:formatCode>General</c:formatCode>
                <c:ptCount val="15"/>
                <c:pt idx="0">
                  <c:v>21</c:v>
                </c:pt>
                <c:pt idx="1">
                  <c:v>32</c:v>
                </c:pt>
                <c:pt idx="2">
                  <c:v>30</c:v>
                </c:pt>
                <c:pt idx="3">
                  <c:v>39</c:v>
                </c:pt>
                <c:pt idx="4">
                  <c:v>43</c:v>
                </c:pt>
                <c:pt idx="5">
                  <c:v>46</c:v>
                </c:pt>
                <c:pt idx="6">
                  <c:v>51</c:v>
                </c:pt>
                <c:pt idx="7">
                  <c:v>44</c:v>
                </c:pt>
                <c:pt idx="8">
                  <c:v>74</c:v>
                </c:pt>
                <c:pt idx="9">
                  <c:v>64</c:v>
                </c:pt>
                <c:pt idx="10">
                  <c:v>41</c:v>
                </c:pt>
                <c:pt idx="11">
                  <c:v>53</c:v>
                </c:pt>
                <c:pt idx="12">
                  <c:v>75</c:v>
                </c:pt>
                <c:pt idx="13">
                  <c:v>41</c:v>
                </c:pt>
                <c:pt idx="14">
                  <c:v>52</c:v>
                </c:pt>
              </c:numCache>
            </c:numRef>
          </c:val>
        </c:ser>
        <c:ser>
          <c:idx val="3"/>
          <c:order val="3"/>
          <c:tx>
            <c:strRef>
              <c:f>Tabelle3!$E$3</c:f>
              <c:strCache>
                <c:ptCount val="1"/>
                <c:pt idx="0">
                  <c:v>an Bedeutung verloren</c:v>
                </c:pt>
              </c:strCache>
            </c:strRef>
          </c:tx>
          <c:cat>
            <c:strRef>
              <c:f>Tabelle3!$A$4:$A$18</c:f>
              <c:strCache>
                <c:ptCount val="15"/>
                <c:pt idx="0">
                  <c:v>Schaffung von Zugängen zum Arbeits- und Ausbildungsmarkt</c:v>
                </c:pt>
                <c:pt idx="1">
                  <c:v>Bereitstellung von Betreuungs- und Bildungseinrichtungen</c:v>
                </c:pt>
                <c:pt idx="2">
                  <c:v>Angebot von Sprachkursen</c:v>
                </c:pt>
                <c:pt idx="3">
                  <c:v>Kompetenzfeststellungen und Qualifizierungsmaßnahmen</c:v>
                </c:pt>
                <c:pt idx="4">
                  <c:v>Förderung interkultureller Begegnungen</c:v>
                </c:pt>
                <c:pt idx="5">
                  <c:v>Förderung und Koordination ehrenamtlichen Engagements</c:v>
                </c:pt>
                <c:pt idx="6">
                  <c:v>Gesundheitliche Versorgung und psychosoziale Betreuung</c:v>
                </c:pt>
                <c:pt idx="7">
                  <c:v>Dezentrale Unterbringung in Wohneinheiten</c:v>
                </c:pt>
                <c:pt idx="8">
                  <c:v>Gewährleistung von Sicherheit</c:v>
                </c:pt>
                <c:pt idx="9">
                  <c:v>Sorge für unbegleitete minderjährige Flüchtlinge</c:v>
                </c:pt>
                <c:pt idx="10">
                  <c:v>Einstellung zusätzlichen Personals </c:v>
                </c:pt>
                <c:pt idx="11">
                  <c:v>Information und Einbindung der Bevölkerung</c:v>
                </c:pt>
                <c:pt idx="12">
                  <c:v>Einhegung fremdenfeindlicher Proteste</c:v>
                </c:pt>
                <c:pt idx="13">
                  <c:v>Unterbringung in Gemeinschaftsunterkünften</c:v>
                </c:pt>
                <c:pt idx="14">
                  <c:v>Grundversorgung (Verpflegung und Kleidung)</c:v>
                </c:pt>
              </c:strCache>
            </c:strRef>
          </c:cat>
          <c:val>
            <c:numRef>
              <c:f>Tabelle3!$E$4:$E$18</c:f>
              <c:numCache>
                <c:formatCode>General</c:formatCode>
                <c:ptCount val="15"/>
                <c:pt idx="0">
                  <c:v>3</c:v>
                </c:pt>
                <c:pt idx="1">
                  <c:v>2</c:v>
                </c:pt>
                <c:pt idx="2">
                  <c:v>7</c:v>
                </c:pt>
                <c:pt idx="3">
                  <c:v>1</c:v>
                </c:pt>
                <c:pt idx="4">
                  <c:v>4</c:v>
                </c:pt>
                <c:pt idx="5">
                  <c:v>9</c:v>
                </c:pt>
                <c:pt idx="6">
                  <c:v>8</c:v>
                </c:pt>
                <c:pt idx="7">
                  <c:v>18</c:v>
                </c:pt>
                <c:pt idx="8">
                  <c:v>7</c:v>
                </c:pt>
                <c:pt idx="9">
                  <c:v>8</c:v>
                </c:pt>
                <c:pt idx="10">
                  <c:v>21</c:v>
                </c:pt>
                <c:pt idx="11">
                  <c:v>28</c:v>
                </c:pt>
                <c:pt idx="12">
                  <c:v>19</c:v>
                </c:pt>
                <c:pt idx="13">
                  <c:v>22</c:v>
                </c:pt>
                <c:pt idx="14">
                  <c:v>28</c:v>
                </c:pt>
              </c:numCache>
            </c:numRef>
          </c:val>
        </c:ser>
        <c:ser>
          <c:idx val="4"/>
          <c:order val="4"/>
          <c:tx>
            <c:strRef>
              <c:f>Tabelle3!$F$3</c:f>
              <c:strCache>
                <c:ptCount val="1"/>
                <c:pt idx="0">
                  <c:v>stark an Bedeutung verloren</c:v>
                </c:pt>
              </c:strCache>
            </c:strRef>
          </c:tx>
          <c:cat>
            <c:strRef>
              <c:f>Tabelle3!$A$4:$A$18</c:f>
              <c:strCache>
                <c:ptCount val="15"/>
                <c:pt idx="0">
                  <c:v>Schaffung von Zugängen zum Arbeits- und Ausbildungsmarkt</c:v>
                </c:pt>
                <c:pt idx="1">
                  <c:v>Bereitstellung von Betreuungs- und Bildungseinrichtungen</c:v>
                </c:pt>
                <c:pt idx="2">
                  <c:v>Angebot von Sprachkursen</c:v>
                </c:pt>
                <c:pt idx="3">
                  <c:v>Kompetenzfeststellungen und Qualifizierungsmaßnahmen</c:v>
                </c:pt>
                <c:pt idx="4">
                  <c:v>Förderung interkultureller Begegnungen</c:v>
                </c:pt>
                <c:pt idx="5">
                  <c:v>Förderung und Koordination ehrenamtlichen Engagements</c:v>
                </c:pt>
                <c:pt idx="6">
                  <c:v>Gesundheitliche Versorgung und psychosoziale Betreuung</c:v>
                </c:pt>
                <c:pt idx="7">
                  <c:v>Dezentrale Unterbringung in Wohneinheiten</c:v>
                </c:pt>
                <c:pt idx="8">
                  <c:v>Gewährleistung von Sicherheit</c:v>
                </c:pt>
                <c:pt idx="9">
                  <c:v>Sorge für unbegleitete minderjährige Flüchtlinge</c:v>
                </c:pt>
                <c:pt idx="10">
                  <c:v>Einstellung zusätzlichen Personals </c:v>
                </c:pt>
                <c:pt idx="11">
                  <c:v>Information und Einbindung der Bevölkerung</c:v>
                </c:pt>
                <c:pt idx="12">
                  <c:v>Einhegung fremdenfeindlicher Proteste</c:v>
                </c:pt>
                <c:pt idx="13">
                  <c:v>Unterbringung in Gemeinschaftsunterkünften</c:v>
                </c:pt>
                <c:pt idx="14">
                  <c:v>Grundversorgung (Verpflegung und Kleidung)</c:v>
                </c:pt>
              </c:strCache>
            </c:strRef>
          </c:cat>
          <c:val>
            <c:numRef>
              <c:f>Tabelle3!$F$4:$F$18</c:f>
              <c:numCache>
                <c:formatCode>General</c:formatCode>
                <c:ptCount val="15"/>
                <c:pt idx="0">
                  <c:v>1</c:v>
                </c:pt>
                <c:pt idx="1">
                  <c:v>0</c:v>
                </c:pt>
                <c:pt idx="2">
                  <c:v>0</c:v>
                </c:pt>
                <c:pt idx="3">
                  <c:v>1</c:v>
                </c:pt>
                <c:pt idx="4">
                  <c:v>0</c:v>
                </c:pt>
                <c:pt idx="5">
                  <c:v>0</c:v>
                </c:pt>
                <c:pt idx="6">
                  <c:v>2</c:v>
                </c:pt>
                <c:pt idx="7">
                  <c:v>3</c:v>
                </c:pt>
                <c:pt idx="8">
                  <c:v>2</c:v>
                </c:pt>
                <c:pt idx="9">
                  <c:v>4</c:v>
                </c:pt>
                <c:pt idx="10">
                  <c:v>8</c:v>
                </c:pt>
                <c:pt idx="11">
                  <c:v>4</c:v>
                </c:pt>
                <c:pt idx="12">
                  <c:v>5</c:v>
                </c:pt>
                <c:pt idx="13">
                  <c:v>19</c:v>
                </c:pt>
                <c:pt idx="14">
                  <c:v>17</c:v>
                </c:pt>
              </c:numCache>
            </c:numRef>
          </c:val>
        </c:ser>
        <c:overlap val="100"/>
        <c:axId val="135583232"/>
        <c:axId val="135584768"/>
      </c:barChart>
      <c:catAx>
        <c:axId val="135583232"/>
        <c:scaling>
          <c:orientation val="maxMin"/>
        </c:scaling>
        <c:axPos val="l"/>
        <c:tickLblPos val="nextTo"/>
        <c:txPr>
          <a:bodyPr/>
          <a:lstStyle/>
          <a:p>
            <a:pPr>
              <a:defRPr sz="1000"/>
            </a:pPr>
            <a:endParaRPr lang="de-DE"/>
          </a:p>
        </c:txPr>
        <c:crossAx val="135584768"/>
        <c:crosses val="autoZero"/>
        <c:auto val="1"/>
        <c:lblAlgn val="ctr"/>
        <c:lblOffset val="100"/>
      </c:catAx>
      <c:valAx>
        <c:axId val="135584768"/>
        <c:scaling>
          <c:orientation val="minMax"/>
        </c:scaling>
        <c:axPos val="t"/>
        <c:majorGridlines/>
        <c:numFmt formatCode="0%" sourceLinked="1"/>
        <c:tickLblPos val="nextTo"/>
        <c:crossAx val="135583232"/>
        <c:crosses val="autoZero"/>
        <c:crossBetween val="between"/>
      </c:valAx>
    </c:plotArea>
    <c:legend>
      <c:legendPos val="b"/>
      <c:layout>
        <c:manualLayout>
          <c:xMode val="edge"/>
          <c:yMode val="edge"/>
          <c:x val="2.4266152496921E-2"/>
          <c:y val="0.94621349156746259"/>
          <c:w val="0.93538393346187632"/>
          <c:h val="4.0386175780710062E-2"/>
        </c:manualLayout>
      </c:layout>
      <c:txPr>
        <a:bodyPr/>
        <a:lstStyle/>
        <a:p>
          <a:pPr>
            <a:defRPr sz="900"/>
          </a:pPr>
          <a:endParaRPr lang="de-DE"/>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de-DE"/>
  <c:chart>
    <c:plotArea>
      <c:layout/>
      <c:barChart>
        <c:barDir val="bar"/>
        <c:grouping val="percentStacked"/>
        <c:ser>
          <c:idx val="0"/>
          <c:order val="0"/>
          <c:tx>
            <c:strRef>
              <c:f>Tabelle3!$B$3</c:f>
              <c:strCache>
                <c:ptCount val="1"/>
                <c:pt idx="0">
                  <c:v>stark an Bedeutung gewonnen</c:v>
                </c:pt>
              </c:strCache>
            </c:strRef>
          </c:tx>
          <c:cat>
            <c:strRef>
              <c:f>Tabelle3!$A$4:$A$15</c:f>
              <c:strCache>
                <c:ptCount val="12"/>
                <c:pt idx="0">
                  <c:v>Kommunales Integrationskonzept</c:v>
                </c:pt>
                <c:pt idx="1">
                  <c:v>Gute Bildungs- und Gemeinschaftseinrichtungen</c:v>
                </c:pt>
                <c:pt idx="2">
                  <c:v>Zuwanderungsfreundliche Unternehmen</c:v>
                </c:pt>
                <c:pt idx="3">
                  <c:v>Günstige Arbeitsmarktsituation</c:v>
                </c:pt>
                <c:pt idx="4">
                  <c:v>Koordination des ehrenamtlichen Engagements </c:v>
                </c:pt>
                <c:pt idx="5">
                  <c:v>Gute Kooperationsbeziehungen in der Kommune</c:v>
                </c:pt>
                <c:pt idx="6">
                  <c:v>Entspannter Wohnungsmarkt</c:v>
                </c:pt>
                <c:pt idx="7">
                  <c:v>Engagement und Offenheit von Vereinen </c:v>
                </c:pt>
                <c:pt idx="8">
                  <c:v>Willkommenskultur / Interkulturelle Öffnung der Verwaltung</c:v>
                </c:pt>
                <c:pt idx="9">
                  <c:v>Starkes ehrenamtliches Engagement</c:v>
                </c:pt>
                <c:pt idx="10">
                  <c:v>Positive Grundstimmung/Offenheit in der Bevölkerung</c:v>
                </c:pt>
                <c:pt idx="11">
                  <c:v>Aktive Willkommens- / Flüchtlingsinitiativen</c:v>
                </c:pt>
              </c:strCache>
            </c:strRef>
          </c:cat>
          <c:val>
            <c:numRef>
              <c:f>Tabelle3!$B$4:$B$15</c:f>
              <c:numCache>
                <c:formatCode>General</c:formatCode>
                <c:ptCount val="12"/>
                <c:pt idx="0">
                  <c:v>23</c:v>
                </c:pt>
                <c:pt idx="1">
                  <c:v>17</c:v>
                </c:pt>
                <c:pt idx="2">
                  <c:v>11</c:v>
                </c:pt>
                <c:pt idx="3">
                  <c:v>16</c:v>
                </c:pt>
                <c:pt idx="4">
                  <c:v>14</c:v>
                </c:pt>
                <c:pt idx="5">
                  <c:v>9</c:v>
                </c:pt>
                <c:pt idx="6">
                  <c:v>29</c:v>
                </c:pt>
                <c:pt idx="7">
                  <c:v>11</c:v>
                </c:pt>
                <c:pt idx="8">
                  <c:v>11</c:v>
                </c:pt>
                <c:pt idx="9">
                  <c:v>11</c:v>
                </c:pt>
                <c:pt idx="10">
                  <c:v>5</c:v>
                </c:pt>
                <c:pt idx="11">
                  <c:v>9</c:v>
                </c:pt>
              </c:numCache>
            </c:numRef>
          </c:val>
        </c:ser>
        <c:ser>
          <c:idx val="1"/>
          <c:order val="1"/>
          <c:tx>
            <c:strRef>
              <c:f>Tabelle3!$C$3</c:f>
              <c:strCache>
                <c:ptCount val="1"/>
                <c:pt idx="0">
                  <c:v>an Bedeutung gewonnen</c:v>
                </c:pt>
              </c:strCache>
            </c:strRef>
          </c:tx>
          <c:cat>
            <c:strRef>
              <c:f>Tabelle3!$A$4:$A$15</c:f>
              <c:strCache>
                <c:ptCount val="12"/>
                <c:pt idx="0">
                  <c:v>Kommunales Integrationskonzept</c:v>
                </c:pt>
                <c:pt idx="1">
                  <c:v>Gute Bildungs- und Gemeinschaftseinrichtungen</c:v>
                </c:pt>
                <c:pt idx="2">
                  <c:v>Zuwanderungsfreundliche Unternehmen</c:v>
                </c:pt>
                <c:pt idx="3">
                  <c:v>Günstige Arbeitsmarktsituation</c:v>
                </c:pt>
                <c:pt idx="4">
                  <c:v>Koordination des ehrenamtlichen Engagements </c:v>
                </c:pt>
                <c:pt idx="5">
                  <c:v>Gute Kooperationsbeziehungen in der Kommune</c:v>
                </c:pt>
                <c:pt idx="6">
                  <c:v>Entspannter Wohnungsmarkt</c:v>
                </c:pt>
                <c:pt idx="7">
                  <c:v>Engagement und Offenheit von Vereinen </c:v>
                </c:pt>
                <c:pt idx="8">
                  <c:v>Willkommenskultur / Interkulturelle Öffnung der Verwaltung</c:v>
                </c:pt>
                <c:pt idx="9">
                  <c:v>Starkes ehrenamtliches Engagement</c:v>
                </c:pt>
                <c:pt idx="10">
                  <c:v>Positive Grundstimmung/Offenheit in der Bevölkerung</c:v>
                </c:pt>
                <c:pt idx="11">
                  <c:v>Aktive Willkommens- / Flüchtlingsinitiativen</c:v>
                </c:pt>
              </c:strCache>
            </c:strRef>
          </c:cat>
          <c:val>
            <c:numRef>
              <c:f>Tabelle3!$C$4:$C$15</c:f>
              <c:numCache>
                <c:formatCode>General</c:formatCode>
                <c:ptCount val="12"/>
                <c:pt idx="0">
                  <c:v>39</c:v>
                </c:pt>
                <c:pt idx="1">
                  <c:v>42</c:v>
                </c:pt>
                <c:pt idx="2">
                  <c:v>50</c:v>
                </c:pt>
                <c:pt idx="3">
                  <c:v>44</c:v>
                </c:pt>
                <c:pt idx="4">
                  <c:v>47</c:v>
                </c:pt>
                <c:pt idx="5">
                  <c:v>50</c:v>
                </c:pt>
                <c:pt idx="6">
                  <c:v>26</c:v>
                </c:pt>
                <c:pt idx="7">
                  <c:v>38</c:v>
                </c:pt>
                <c:pt idx="8">
                  <c:v>30</c:v>
                </c:pt>
                <c:pt idx="9">
                  <c:v>33</c:v>
                </c:pt>
                <c:pt idx="10">
                  <c:v>25</c:v>
                </c:pt>
                <c:pt idx="11">
                  <c:v>26</c:v>
                </c:pt>
              </c:numCache>
            </c:numRef>
          </c:val>
        </c:ser>
        <c:ser>
          <c:idx val="2"/>
          <c:order val="2"/>
          <c:tx>
            <c:strRef>
              <c:f>Tabelle3!$D$3</c:f>
              <c:strCache>
                <c:ptCount val="1"/>
                <c:pt idx="0">
                  <c:v>gleich geblieben</c:v>
                </c:pt>
              </c:strCache>
            </c:strRef>
          </c:tx>
          <c:cat>
            <c:strRef>
              <c:f>Tabelle3!$A$4:$A$15</c:f>
              <c:strCache>
                <c:ptCount val="12"/>
                <c:pt idx="0">
                  <c:v>Kommunales Integrationskonzept</c:v>
                </c:pt>
                <c:pt idx="1">
                  <c:v>Gute Bildungs- und Gemeinschaftseinrichtungen</c:v>
                </c:pt>
                <c:pt idx="2">
                  <c:v>Zuwanderungsfreundliche Unternehmen</c:v>
                </c:pt>
                <c:pt idx="3">
                  <c:v>Günstige Arbeitsmarktsituation</c:v>
                </c:pt>
                <c:pt idx="4">
                  <c:v>Koordination des ehrenamtlichen Engagements </c:v>
                </c:pt>
                <c:pt idx="5">
                  <c:v>Gute Kooperationsbeziehungen in der Kommune</c:v>
                </c:pt>
                <c:pt idx="6">
                  <c:v>Entspannter Wohnungsmarkt</c:v>
                </c:pt>
                <c:pt idx="7">
                  <c:v>Engagement und Offenheit von Vereinen </c:v>
                </c:pt>
                <c:pt idx="8">
                  <c:v>Willkommenskultur / Interkulturelle Öffnung der Verwaltung</c:v>
                </c:pt>
                <c:pt idx="9">
                  <c:v>Starkes ehrenamtliches Engagement</c:v>
                </c:pt>
                <c:pt idx="10">
                  <c:v>Positive Grundstimmung/Offenheit in der Bevölkerung</c:v>
                </c:pt>
                <c:pt idx="11">
                  <c:v>Aktive Willkommens- / Flüchtlingsinitiativen</c:v>
                </c:pt>
              </c:strCache>
            </c:strRef>
          </c:cat>
          <c:val>
            <c:numRef>
              <c:f>Tabelle3!$D$4:$D$15</c:f>
              <c:numCache>
                <c:formatCode>General</c:formatCode>
                <c:ptCount val="12"/>
                <c:pt idx="0">
                  <c:v>50</c:v>
                </c:pt>
                <c:pt idx="1">
                  <c:v>52</c:v>
                </c:pt>
                <c:pt idx="2">
                  <c:v>48</c:v>
                </c:pt>
                <c:pt idx="3">
                  <c:v>44</c:v>
                </c:pt>
                <c:pt idx="4">
                  <c:v>48</c:v>
                </c:pt>
                <c:pt idx="5">
                  <c:v>53</c:v>
                </c:pt>
                <c:pt idx="6">
                  <c:v>36</c:v>
                </c:pt>
                <c:pt idx="7">
                  <c:v>60</c:v>
                </c:pt>
                <c:pt idx="8">
                  <c:v>70</c:v>
                </c:pt>
                <c:pt idx="9">
                  <c:v>57</c:v>
                </c:pt>
                <c:pt idx="10">
                  <c:v>72</c:v>
                </c:pt>
                <c:pt idx="11">
                  <c:v>56</c:v>
                </c:pt>
              </c:numCache>
            </c:numRef>
          </c:val>
        </c:ser>
        <c:ser>
          <c:idx val="3"/>
          <c:order val="3"/>
          <c:tx>
            <c:strRef>
              <c:f>Tabelle3!$E$3</c:f>
              <c:strCache>
                <c:ptCount val="1"/>
                <c:pt idx="0">
                  <c:v>an Bedeutung verloren</c:v>
                </c:pt>
              </c:strCache>
            </c:strRef>
          </c:tx>
          <c:cat>
            <c:strRef>
              <c:f>Tabelle3!$A$4:$A$15</c:f>
              <c:strCache>
                <c:ptCount val="12"/>
                <c:pt idx="0">
                  <c:v>Kommunales Integrationskonzept</c:v>
                </c:pt>
                <c:pt idx="1">
                  <c:v>Gute Bildungs- und Gemeinschaftseinrichtungen</c:v>
                </c:pt>
                <c:pt idx="2">
                  <c:v>Zuwanderungsfreundliche Unternehmen</c:v>
                </c:pt>
                <c:pt idx="3">
                  <c:v>Günstige Arbeitsmarktsituation</c:v>
                </c:pt>
                <c:pt idx="4">
                  <c:v>Koordination des ehrenamtlichen Engagements </c:v>
                </c:pt>
                <c:pt idx="5">
                  <c:v>Gute Kooperationsbeziehungen in der Kommune</c:v>
                </c:pt>
                <c:pt idx="6">
                  <c:v>Entspannter Wohnungsmarkt</c:v>
                </c:pt>
                <c:pt idx="7">
                  <c:v>Engagement und Offenheit von Vereinen </c:v>
                </c:pt>
                <c:pt idx="8">
                  <c:v>Willkommenskultur / Interkulturelle Öffnung der Verwaltung</c:v>
                </c:pt>
                <c:pt idx="9">
                  <c:v>Starkes ehrenamtliches Engagement</c:v>
                </c:pt>
                <c:pt idx="10">
                  <c:v>Positive Grundstimmung/Offenheit in der Bevölkerung</c:v>
                </c:pt>
                <c:pt idx="11">
                  <c:v>Aktive Willkommens- / Flüchtlingsinitiativen</c:v>
                </c:pt>
              </c:strCache>
            </c:strRef>
          </c:cat>
          <c:val>
            <c:numRef>
              <c:f>Tabelle3!$E$4:$E$15</c:f>
              <c:numCache>
                <c:formatCode>General</c:formatCode>
                <c:ptCount val="12"/>
                <c:pt idx="0">
                  <c:v>1</c:v>
                </c:pt>
                <c:pt idx="1">
                  <c:v>1</c:v>
                </c:pt>
                <c:pt idx="2">
                  <c:v>2</c:v>
                </c:pt>
                <c:pt idx="3">
                  <c:v>6</c:v>
                </c:pt>
                <c:pt idx="4">
                  <c:v>4</c:v>
                </c:pt>
                <c:pt idx="5">
                  <c:v>2</c:v>
                </c:pt>
                <c:pt idx="6">
                  <c:v>11</c:v>
                </c:pt>
                <c:pt idx="7">
                  <c:v>5</c:v>
                </c:pt>
                <c:pt idx="8">
                  <c:v>3</c:v>
                </c:pt>
                <c:pt idx="9">
                  <c:v>13</c:v>
                </c:pt>
                <c:pt idx="10">
                  <c:v>11</c:v>
                </c:pt>
                <c:pt idx="11">
                  <c:v>22</c:v>
                </c:pt>
              </c:numCache>
            </c:numRef>
          </c:val>
        </c:ser>
        <c:ser>
          <c:idx val="4"/>
          <c:order val="4"/>
          <c:tx>
            <c:strRef>
              <c:f>Tabelle3!$F$3</c:f>
              <c:strCache>
                <c:ptCount val="1"/>
                <c:pt idx="0">
                  <c:v>stark an Bedeutung verloren</c:v>
                </c:pt>
              </c:strCache>
            </c:strRef>
          </c:tx>
          <c:cat>
            <c:strRef>
              <c:f>Tabelle3!$A$4:$A$15</c:f>
              <c:strCache>
                <c:ptCount val="12"/>
                <c:pt idx="0">
                  <c:v>Kommunales Integrationskonzept</c:v>
                </c:pt>
                <c:pt idx="1">
                  <c:v>Gute Bildungs- und Gemeinschaftseinrichtungen</c:v>
                </c:pt>
                <c:pt idx="2">
                  <c:v>Zuwanderungsfreundliche Unternehmen</c:v>
                </c:pt>
                <c:pt idx="3">
                  <c:v>Günstige Arbeitsmarktsituation</c:v>
                </c:pt>
                <c:pt idx="4">
                  <c:v>Koordination des ehrenamtlichen Engagements </c:v>
                </c:pt>
                <c:pt idx="5">
                  <c:v>Gute Kooperationsbeziehungen in der Kommune</c:v>
                </c:pt>
                <c:pt idx="6">
                  <c:v>Entspannter Wohnungsmarkt</c:v>
                </c:pt>
                <c:pt idx="7">
                  <c:v>Engagement und Offenheit von Vereinen </c:v>
                </c:pt>
                <c:pt idx="8">
                  <c:v>Willkommenskultur / Interkulturelle Öffnung der Verwaltung</c:v>
                </c:pt>
                <c:pt idx="9">
                  <c:v>Starkes ehrenamtliches Engagement</c:v>
                </c:pt>
                <c:pt idx="10">
                  <c:v>Positive Grundstimmung/Offenheit in der Bevölkerung</c:v>
                </c:pt>
                <c:pt idx="11">
                  <c:v>Aktive Willkommens- / Flüchtlingsinitiativen</c:v>
                </c:pt>
              </c:strCache>
            </c:strRef>
          </c:cat>
          <c:val>
            <c:numRef>
              <c:f>Tabelle3!$F$4:$F$15</c:f>
              <c:numCache>
                <c:formatCode>General</c:formatCode>
                <c:ptCount val="12"/>
                <c:pt idx="0">
                  <c:v>1</c:v>
                </c:pt>
                <c:pt idx="1">
                  <c:v>1</c:v>
                </c:pt>
                <c:pt idx="2">
                  <c:v>0</c:v>
                </c:pt>
                <c:pt idx="3">
                  <c:v>1</c:v>
                </c:pt>
                <c:pt idx="4">
                  <c:v>1</c:v>
                </c:pt>
                <c:pt idx="5">
                  <c:v>0</c:v>
                </c:pt>
                <c:pt idx="6">
                  <c:v>7</c:v>
                </c:pt>
                <c:pt idx="7">
                  <c:v>0</c:v>
                </c:pt>
                <c:pt idx="8">
                  <c:v>0</c:v>
                </c:pt>
                <c:pt idx="9">
                  <c:v>0</c:v>
                </c:pt>
                <c:pt idx="10">
                  <c:v>0</c:v>
                </c:pt>
                <c:pt idx="11">
                  <c:v>1</c:v>
                </c:pt>
              </c:numCache>
            </c:numRef>
          </c:val>
        </c:ser>
        <c:overlap val="100"/>
        <c:axId val="133604096"/>
        <c:axId val="133605632"/>
      </c:barChart>
      <c:catAx>
        <c:axId val="133604096"/>
        <c:scaling>
          <c:orientation val="maxMin"/>
        </c:scaling>
        <c:axPos val="l"/>
        <c:numFmt formatCode="General" sourceLinked="1"/>
        <c:tickLblPos val="nextTo"/>
        <c:crossAx val="133605632"/>
        <c:crosses val="autoZero"/>
        <c:auto val="1"/>
        <c:lblAlgn val="ctr"/>
        <c:lblOffset val="100"/>
      </c:catAx>
      <c:valAx>
        <c:axId val="133605632"/>
        <c:scaling>
          <c:orientation val="minMax"/>
        </c:scaling>
        <c:axPos val="t"/>
        <c:majorGridlines/>
        <c:numFmt formatCode="0%" sourceLinked="1"/>
        <c:tickLblPos val="nextTo"/>
        <c:crossAx val="133604096"/>
        <c:crosses val="autoZero"/>
        <c:crossBetween val="between"/>
      </c:valAx>
    </c:plotArea>
    <c:legend>
      <c:legendPos val="b"/>
      <c:layout/>
    </c:legend>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de-DE"/>
  <c:chart>
    <c:plotArea>
      <c:layout/>
      <c:barChart>
        <c:barDir val="bar"/>
        <c:grouping val="percentStacked"/>
        <c:ser>
          <c:idx val="0"/>
          <c:order val="0"/>
          <c:tx>
            <c:strRef>
              <c:f>Tabelle2!$B$3</c:f>
              <c:strCache>
                <c:ptCount val="1"/>
                <c:pt idx="0">
                  <c:v>stark an Bedeutung gewonnen</c:v>
                </c:pt>
              </c:strCache>
            </c:strRef>
          </c:tx>
          <c:cat>
            <c:strRef>
              <c:f>Tabelle2!$A$4:$A$12</c:f>
              <c:strCache>
                <c:ptCount val="9"/>
                <c:pt idx="0">
                  <c:v>Ausbau von Sprach- und Integrationskursen</c:v>
                </c:pt>
                <c:pt idx="1">
                  <c:v>Ausbau von Bildungs- und Erziehungseinrichtungen</c:v>
                </c:pt>
                <c:pt idx="2">
                  <c:v>Stärkung der Arbeitsmarktintegration</c:v>
                </c:pt>
                <c:pt idx="3">
                  <c:v>Verbesserte Erstattung der Kosten durch Bund und Länder</c:v>
                </c:pt>
                <c:pt idx="4">
                  <c:v>Ausweitung des sozialen Wohnungsbaus</c:v>
                </c:pt>
                <c:pt idx="5">
                  <c:v>Bessere Koordination der Flüchtlingspolitik im Bundesstaat</c:v>
                </c:pt>
                <c:pt idx="6">
                  <c:v>Verankerung von Integration als kommunale Regelaufgabe</c:v>
                </c:pt>
                <c:pt idx="7">
                  <c:v>Stärkung von Koordination und Begleitung des Ehrenamts</c:v>
                </c:pt>
                <c:pt idx="8">
                  <c:v>Entlastung bei den Kosten der Gesundheitsversorgung</c:v>
                </c:pt>
              </c:strCache>
            </c:strRef>
          </c:cat>
          <c:val>
            <c:numRef>
              <c:f>Tabelle2!$B$4:$B$12</c:f>
              <c:numCache>
                <c:formatCode>General</c:formatCode>
                <c:ptCount val="9"/>
                <c:pt idx="0">
                  <c:v>38</c:v>
                </c:pt>
                <c:pt idx="1">
                  <c:v>37</c:v>
                </c:pt>
                <c:pt idx="2">
                  <c:v>32</c:v>
                </c:pt>
                <c:pt idx="3">
                  <c:v>28</c:v>
                </c:pt>
                <c:pt idx="4">
                  <c:v>36</c:v>
                </c:pt>
                <c:pt idx="5">
                  <c:v>31</c:v>
                </c:pt>
                <c:pt idx="6">
                  <c:v>19</c:v>
                </c:pt>
                <c:pt idx="7">
                  <c:v>17</c:v>
                </c:pt>
                <c:pt idx="8">
                  <c:v>18</c:v>
                </c:pt>
              </c:numCache>
            </c:numRef>
          </c:val>
        </c:ser>
        <c:ser>
          <c:idx val="1"/>
          <c:order val="1"/>
          <c:tx>
            <c:strRef>
              <c:f>Tabelle2!$C$3</c:f>
              <c:strCache>
                <c:ptCount val="1"/>
                <c:pt idx="0">
                  <c:v>an Bedeutung gewonnen</c:v>
                </c:pt>
              </c:strCache>
            </c:strRef>
          </c:tx>
          <c:cat>
            <c:strRef>
              <c:f>Tabelle2!$A$4:$A$12</c:f>
              <c:strCache>
                <c:ptCount val="9"/>
                <c:pt idx="0">
                  <c:v>Ausbau von Sprach- und Integrationskursen</c:v>
                </c:pt>
                <c:pt idx="1">
                  <c:v>Ausbau von Bildungs- und Erziehungseinrichtungen</c:v>
                </c:pt>
                <c:pt idx="2">
                  <c:v>Stärkung der Arbeitsmarktintegration</c:v>
                </c:pt>
                <c:pt idx="3">
                  <c:v>Verbesserte Erstattung der Kosten durch Bund und Länder</c:v>
                </c:pt>
                <c:pt idx="4">
                  <c:v>Ausweitung des sozialen Wohnungsbaus</c:v>
                </c:pt>
                <c:pt idx="5">
                  <c:v>Bessere Koordination der Flüchtlingspolitik im Bundesstaat</c:v>
                </c:pt>
                <c:pt idx="6">
                  <c:v>Verankerung von Integration als kommunale Regelaufgabe</c:v>
                </c:pt>
                <c:pt idx="7">
                  <c:v>Stärkung von Koordination und Begleitung des Ehrenamts</c:v>
                </c:pt>
                <c:pt idx="8">
                  <c:v>Entlastung bei den Kosten der Gesundheitsversorgung</c:v>
                </c:pt>
              </c:strCache>
            </c:strRef>
          </c:cat>
          <c:val>
            <c:numRef>
              <c:f>Tabelle2!$C$4:$C$12</c:f>
              <c:numCache>
                <c:formatCode>General</c:formatCode>
                <c:ptCount val="9"/>
                <c:pt idx="0">
                  <c:v>54</c:v>
                </c:pt>
                <c:pt idx="1">
                  <c:v>44</c:v>
                </c:pt>
                <c:pt idx="2">
                  <c:v>49</c:v>
                </c:pt>
                <c:pt idx="3">
                  <c:v>47</c:v>
                </c:pt>
                <c:pt idx="4">
                  <c:v>29</c:v>
                </c:pt>
                <c:pt idx="5">
                  <c:v>38</c:v>
                </c:pt>
                <c:pt idx="6">
                  <c:v>55</c:v>
                </c:pt>
                <c:pt idx="7">
                  <c:v>47</c:v>
                </c:pt>
                <c:pt idx="8">
                  <c:v>27</c:v>
                </c:pt>
              </c:numCache>
            </c:numRef>
          </c:val>
        </c:ser>
        <c:ser>
          <c:idx val="2"/>
          <c:order val="2"/>
          <c:tx>
            <c:strRef>
              <c:f>Tabelle2!$D$3</c:f>
              <c:strCache>
                <c:ptCount val="1"/>
                <c:pt idx="0">
                  <c:v>gleich geblieben</c:v>
                </c:pt>
              </c:strCache>
            </c:strRef>
          </c:tx>
          <c:cat>
            <c:strRef>
              <c:f>Tabelle2!$A$4:$A$12</c:f>
              <c:strCache>
                <c:ptCount val="9"/>
                <c:pt idx="0">
                  <c:v>Ausbau von Sprach- und Integrationskursen</c:v>
                </c:pt>
                <c:pt idx="1">
                  <c:v>Ausbau von Bildungs- und Erziehungseinrichtungen</c:v>
                </c:pt>
                <c:pt idx="2">
                  <c:v>Stärkung der Arbeitsmarktintegration</c:v>
                </c:pt>
                <c:pt idx="3">
                  <c:v>Verbesserte Erstattung der Kosten durch Bund und Länder</c:v>
                </c:pt>
                <c:pt idx="4">
                  <c:v>Ausweitung des sozialen Wohnungsbaus</c:v>
                </c:pt>
                <c:pt idx="5">
                  <c:v>Bessere Koordination der Flüchtlingspolitik im Bundesstaat</c:v>
                </c:pt>
                <c:pt idx="6">
                  <c:v>Verankerung von Integration als kommunale Regelaufgabe</c:v>
                </c:pt>
                <c:pt idx="7">
                  <c:v>Stärkung von Koordination und Begleitung des Ehrenamts</c:v>
                </c:pt>
                <c:pt idx="8">
                  <c:v>Entlastung bei den Kosten der Gesundheitsversorgung</c:v>
                </c:pt>
              </c:strCache>
            </c:strRef>
          </c:cat>
          <c:val>
            <c:numRef>
              <c:f>Tabelle2!$D$4:$D$12</c:f>
              <c:numCache>
                <c:formatCode>General</c:formatCode>
                <c:ptCount val="9"/>
                <c:pt idx="0">
                  <c:v>18</c:v>
                </c:pt>
                <c:pt idx="1">
                  <c:v>31</c:v>
                </c:pt>
                <c:pt idx="2">
                  <c:v>30</c:v>
                </c:pt>
                <c:pt idx="3">
                  <c:v>34</c:v>
                </c:pt>
                <c:pt idx="4">
                  <c:v>43</c:v>
                </c:pt>
                <c:pt idx="5">
                  <c:v>34</c:v>
                </c:pt>
                <c:pt idx="6">
                  <c:v>36</c:v>
                </c:pt>
                <c:pt idx="7">
                  <c:v>49</c:v>
                </c:pt>
                <c:pt idx="8">
                  <c:v>59</c:v>
                </c:pt>
              </c:numCache>
            </c:numRef>
          </c:val>
        </c:ser>
        <c:ser>
          <c:idx val="3"/>
          <c:order val="3"/>
          <c:tx>
            <c:strRef>
              <c:f>Tabelle2!$E$3</c:f>
              <c:strCache>
                <c:ptCount val="1"/>
                <c:pt idx="0">
                  <c:v>an Bedeutung verloren</c:v>
                </c:pt>
              </c:strCache>
            </c:strRef>
          </c:tx>
          <c:cat>
            <c:strRef>
              <c:f>Tabelle2!$A$4:$A$12</c:f>
              <c:strCache>
                <c:ptCount val="9"/>
                <c:pt idx="0">
                  <c:v>Ausbau von Sprach- und Integrationskursen</c:v>
                </c:pt>
                <c:pt idx="1">
                  <c:v>Ausbau von Bildungs- und Erziehungseinrichtungen</c:v>
                </c:pt>
                <c:pt idx="2">
                  <c:v>Stärkung der Arbeitsmarktintegration</c:v>
                </c:pt>
                <c:pt idx="3">
                  <c:v>Verbesserte Erstattung der Kosten durch Bund und Länder</c:v>
                </c:pt>
                <c:pt idx="4">
                  <c:v>Ausweitung des sozialen Wohnungsbaus</c:v>
                </c:pt>
                <c:pt idx="5">
                  <c:v>Bessere Koordination der Flüchtlingspolitik im Bundesstaat</c:v>
                </c:pt>
                <c:pt idx="6">
                  <c:v>Verankerung von Integration als kommunale Regelaufgabe</c:v>
                </c:pt>
                <c:pt idx="7">
                  <c:v>Stärkung von Koordination und Begleitung des Ehrenamts</c:v>
                </c:pt>
                <c:pt idx="8">
                  <c:v>Entlastung bei den Kosten der Gesundheitsversorgung</c:v>
                </c:pt>
              </c:strCache>
            </c:strRef>
          </c:cat>
          <c:val>
            <c:numRef>
              <c:f>Tabelle2!$E$4:$E$12</c:f>
              <c:numCache>
                <c:formatCode>General</c:formatCode>
                <c:ptCount val="9"/>
                <c:pt idx="0">
                  <c:v>3</c:v>
                </c:pt>
                <c:pt idx="1">
                  <c:v>1</c:v>
                </c:pt>
                <c:pt idx="2">
                  <c:v>1</c:v>
                </c:pt>
                <c:pt idx="3">
                  <c:v>4</c:v>
                </c:pt>
                <c:pt idx="4">
                  <c:v>1</c:v>
                </c:pt>
                <c:pt idx="5">
                  <c:v>5</c:v>
                </c:pt>
                <c:pt idx="6">
                  <c:v>2</c:v>
                </c:pt>
                <c:pt idx="7">
                  <c:v>1</c:v>
                </c:pt>
                <c:pt idx="8">
                  <c:v>3</c:v>
                </c:pt>
              </c:numCache>
            </c:numRef>
          </c:val>
        </c:ser>
        <c:ser>
          <c:idx val="4"/>
          <c:order val="4"/>
          <c:tx>
            <c:strRef>
              <c:f>Tabelle2!$F$3</c:f>
              <c:strCache>
                <c:ptCount val="1"/>
                <c:pt idx="0">
                  <c:v>stark an Bedeutung verloren</c:v>
                </c:pt>
              </c:strCache>
            </c:strRef>
          </c:tx>
          <c:cat>
            <c:strRef>
              <c:f>Tabelle2!$A$4:$A$12</c:f>
              <c:strCache>
                <c:ptCount val="9"/>
                <c:pt idx="0">
                  <c:v>Ausbau von Sprach- und Integrationskursen</c:v>
                </c:pt>
                <c:pt idx="1">
                  <c:v>Ausbau von Bildungs- und Erziehungseinrichtungen</c:v>
                </c:pt>
                <c:pt idx="2">
                  <c:v>Stärkung der Arbeitsmarktintegration</c:v>
                </c:pt>
                <c:pt idx="3">
                  <c:v>Verbesserte Erstattung der Kosten durch Bund und Länder</c:v>
                </c:pt>
                <c:pt idx="4">
                  <c:v>Ausweitung des sozialen Wohnungsbaus</c:v>
                </c:pt>
                <c:pt idx="5">
                  <c:v>Bessere Koordination der Flüchtlingspolitik im Bundesstaat</c:v>
                </c:pt>
                <c:pt idx="6">
                  <c:v>Verankerung von Integration als kommunale Regelaufgabe</c:v>
                </c:pt>
                <c:pt idx="7">
                  <c:v>Stärkung von Koordination und Begleitung des Ehrenamts</c:v>
                </c:pt>
                <c:pt idx="8">
                  <c:v>Entlastung bei den Kosten der Gesundheitsversorgung</c:v>
                </c:pt>
              </c:strCache>
            </c:strRef>
          </c:cat>
          <c:val>
            <c:numRef>
              <c:f>Tabelle2!$F$4:$F$12</c:f>
              <c:numCache>
                <c:formatCode>General</c:formatCode>
                <c:ptCount val="9"/>
                <c:pt idx="0">
                  <c:v>1</c:v>
                </c:pt>
                <c:pt idx="1">
                  <c:v>1</c:v>
                </c:pt>
                <c:pt idx="2">
                  <c:v>2</c:v>
                </c:pt>
                <c:pt idx="3">
                  <c:v>0</c:v>
                </c:pt>
                <c:pt idx="4">
                  <c:v>4</c:v>
                </c:pt>
                <c:pt idx="5">
                  <c:v>3</c:v>
                </c:pt>
                <c:pt idx="6">
                  <c:v>1</c:v>
                </c:pt>
                <c:pt idx="7">
                  <c:v>0</c:v>
                </c:pt>
                <c:pt idx="8">
                  <c:v>2</c:v>
                </c:pt>
              </c:numCache>
            </c:numRef>
          </c:val>
        </c:ser>
        <c:overlap val="100"/>
        <c:axId val="135943296"/>
        <c:axId val="135944832"/>
      </c:barChart>
      <c:catAx>
        <c:axId val="135943296"/>
        <c:scaling>
          <c:orientation val="maxMin"/>
        </c:scaling>
        <c:axPos val="l"/>
        <c:numFmt formatCode="General" sourceLinked="1"/>
        <c:tickLblPos val="nextTo"/>
        <c:crossAx val="135944832"/>
        <c:crosses val="autoZero"/>
        <c:auto val="1"/>
        <c:lblAlgn val="ctr"/>
        <c:lblOffset val="100"/>
      </c:catAx>
      <c:valAx>
        <c:axId val="135944832"/>
        <c:scaling>
          <c:orientation val="minMax"/>
        </c:scaling>
        <c:axPos val="t"/>
        <c:majorGridlines/>
        <c:numFmt formatCode="0%" sourceLinked="1"/>
        <c:tickLblPos val="nextTo"/>
        <c:crossAx val="135943296"/>
        <c:crosses val="autoZero"/>
        <c:crossBetween val="between"/>
      </c:valAx>
    </c:plotArea>
    <c:legend>
      <c:legendPos val="b"/>
      <c:layout>
        <c:manualLayout>
          <c:xMode val="edge"/>
          <c:yMode val="edge"/>
          <c:x val="3.3245234426125717E-2"/>
          <c:y val="0.8893446890567247"/>
          <c:w val="0.92456115907763503"/>
          <c:h val="9.4328780331030093E-2"/>
        </c:manualLayout>
      </c:layout>
    </c:legend>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de-DE"/>
  <c:chart>
    <c:plotArea>
      <c:layout/>
      <c:barChart>
        <c:barDir val="bar"/>
        <c:grouping val="percentStacked"/>
        <c:ser>
          <c:idx val="0"/>
          <c:order val="0"/>
          <c:tx>
            <c:strRef>
              <c:f>Tabelle1!$B$39</c:f>
              <c:strCache>
                <c:ptCount val="1"/>
                <c:pt idx="0">
                  <c:v>sehr wichtig</c:v>
                </c:pt>
              </c:strCache>
            </c:strRef>
          </c:tx>
          <c:cat>
            <c:strRef>
              <c:f>Tabelle1!$A$40:$A$51</c:f>
              <c:strCache>
                <c:ptCount val="12"/>
                <c:pt idx="0">
                  <c:v>Verbindungen zur Bildungs- und Sozialpolitik</c:v>
                </c:pt>
                <c:pt idx="1">
                  <c:v>Ressortübergreifende Vernetzung in der Verwaltung</c:v>
                </c:pt>
                <c:pt idx="2">
                  <c:v>Nutzung von kommunalen Spielräumen in der Flüchtlingspolitik</c:v>
                </c:pt>
                <c:pt idx="3">
                  <c:v>Verbesserung der Zusammenarbeit in der Kommune</c:v>
                </c:pt>
                <c:pt idx="4">
                  <c:v>Stärkung der Netzwerk- und Kooperationsstrukturen </c:v>
                </c:pt>
                <c:pt idx="5">
                  <c:v>Verknüpfung von Integrations- und Flüchtlingspolitik</c:v>
                </c:pt>
                <c:pt idx="6">
                  <c:v>Einbindung der Ausländerbehörden in kommunale Flüchtlingspolitik</c:v>
                </c:pt>
                <c:pt idx="7">
                  <c:v>Schaffung von Dialogangeboten und Begegnungsmöglichkeiten</c:v>
                </c:pt>
                <c:pt idx="8">
                  <c:v>Erarbeitung von Konzepten und Leitlinien zur kommunalen Flüchtlingspolitik</c:v>
                </c:pt>
                <c:pt idx="9">
                  <c:v>Ausweitung der kommunalen Engagementförderung</c:v>
                </c:pt>
                <c:pt idx="10">
                  <c:v>Verbesserung der Koordination zwischen Verwaltung und Flüchtlingsinitiativen</c:v>
                </c:pt>
                <c:pt idx="11">
                  <c:v>Entwicklung neuer Formen der Bedarfsermittlung</c:v>
                </c:pt>
              </c:strCache>
            </c:strRef>
          </c:cat>
          <c:val>
            <c:numRef>
              <c:f>Tabelle1!$B$40:$B$51</c:f>
              <c:numCache>
                <c:formatCode>General</c:formatCode>
                <c:ptCount val="12"/>
                <c:pt idx="0">
                  <c:v>41</c:v>
                </c:pt>
                <c:pt idx="1">
                  <c:v>43</c:v>
                </c:pt>
                <c:pt idx="2">
                  <c:v>39</c:v>
                </c:pt>
                <c:pt idx="3">
                  <c:v>34</c:v>
                </c:pt>
                <c:pt idx="4">
                  <c:v>36</c:v>
                </c:pt>
                <c:pt idx="5">
                  <c:v>30</c:v>
                </c:pt>
                <c:pt idx="6">
                  <c:v>35</c:v>
                </c:pt>
                <c:pt idx="7">
                  <c:v>24</c:v>
                </c:pt>
                <c:pt idx="8">
                  <c:v>19</c:v>
                </c:pt>
                <c:pt idx="9">
                  <c:v>16</c:v>
                </c:pt>
                <c:pt idx="10">
                  <c:v>15</c:v>
                </c:pt>
                <c:pt idx="11">
                  <c:v>13</c:v>
                </c:pt>
              </c:numCache>
            </c:numRef>
          </c:val>
        </c:ser>
        <c:ser>
          <c:idx val="1"/>
          <c:order val="1"/>
          <c:tx>
            <c:strRef>
              <c:f>Tabelle1!$C$39</c:f>
              <c:strCache>
                <c:ptCount val="1"/>
                <c:pt idx="0">
                  <c:v>wichtig</c:v>
                </c:pt>
              </c:strCache>
            </c:strRef>
          </c:tx>
          <c:cat>
            <c:strRef>
              <c:f>Tabelle1!$A$40:$A$51</c:f>
              <c:strCache>
                <c:ptCount val="12"/>
                <c:pt idx="0">
                  <c:v>Verbindungen zur Bildungs- und Sozialpolitik</c:v>
                </c:pt>
                <c:pt idx="1">
                  <c:v>Ressortübergreifende Vernetzung in der Verwaltung</c:v>
                </c:pt>
                <c:pt idx="2">
                  <c:v>Nutzung von kommunalen Spielräumen in der Flüchtlingspolitik</c:v>
                </c:pt>
                <c:pt idx="3">
                  <c:v>Verbesserung der Zusammenarbeit in der Kommune</c:v>
                </c:pt>
                <c:pt idx="4">
                  <c:v>Stärkung der Netzwerk- und Kooperationsstrukturen </c:v>
                </c:pt>
                <c:pt idx="5">
                  <c:v>Verknüpfung von Integrations- und Flüchtlingspolitik</c:v>
                </c:pt>
                <c:pt idx="6">
                  <c:v>Einbindung der Ausländerbehörden in kommunale Flüchtlingspolitik</c:v>
                </c:pt>
                <c:pt idx="7">
                  <c:v>Schaffung von Dialogangeboten und Begegnungsmöglichkeiten</c:v>
                </c:pt>
                <c:pt idx="8">
                  <c:v>Erarbeitung von Konzepten und Leitlinien zur kommunalen Flüchtlingspolitik</c:v>
                </c:pt>
                <c:pt idx="9">
                  <c:v>Ausweitung der kommunalen Engagementförderung</c:v>
                </c:pt>
                <c:pt idx="10">
                  <c:v>Verbesserung der Koordination zwischen Verwaltung und Flüchtlingsinitiativen</c:v>
                </c:pt>
                <c:pt idx="11">
                  <c:v>Entwicklung neuer Formen der Bedarfsermittlung</c:v>
                </c:pt>
              </c:strCache>
            </c:strRef>
          </c:cat>
          <c:val>
            <c:numRef>
              <c:f>Tabelle1!$C$40:$C$51</c:f>
              <c:numCache>
                <c:formatCode>General</c:formatCode>
                <c:ptCount val="12"/>
                <c:pt idx="0">
                  <c:v>50</c:v>
                </c:pt>
                <c:pt idx="1">
                  <c:v>45</c:v>
                </c:pt>
                <c:pt idx="2">
                  <c:v>47</c:v>
                </c:pt>
                <c:pt idx="3">
                  <c:v>54</c:v>
                </c:pt>
                <c:pt idx="4">
                  <c:v>50</c:v>
                </c:pt>
                <c:pt idx="5">
                  <c:v>59</c:v>
                </c:pt>
                <c:pt idx="6">
                  <c:v>46</c:v>
                </c:pt>
                <c:pt idx="7">
                  <c:v>47</c:v>
                </c:pt>
                <c:pt idx="8">
                  <c:v>45</c:v>
                </c:pt>
                <c:pt idx="9">
                  <c:v>34</c:v>
                </c:pt>
                <c:pt idx="10">
                  <c:v>39</c:v>
                </c:pt>
                <c:pt idx="11">
                  <c:v>38</c:v>
                </c:pt>
              </c:numCache>
            </c:numRef>
          </c:val>
        </c:ser>
        <c:ser>
          <c:idx val="2"/>
          <c:order val="2"/>
          <c:tx>
            <c:strRef>
              <c:f>Tabelle1!$D$39</c:f>
              <c:strCache>
                <c:ptCount val="1"/>
                <c:pt idx="0">
                  <c:v>eher wichtig</c:v>
                </c:pt>
              </c:strCache>
            </c:strRef>
          </c:tx>
          <c:cat>
            <c:strRef>
              <c:f>Tabelle1!$A$40:$A$51</c:f>
              <c:strCache>
                <c:ptCount val="12"/>
                <c:pt idx="0">
                  <c:v>Verbindungen zur Bildungs- und Sozialpolitik</c:v>
                </c:pt>
                <c:pt idx="1">
                  <c:v>Ressortübergreifende Vernetzung in der Verwaltung</c:v>
                </c:pt>
                <c:pt idx="2">
                  <c:v>Nutzung von kommunalen Spielräumen in der Flüchtlingspolitik</c:v>
                </c:pt>
                <c:pt idx="3">
                  <c:v>Verbesserung der Zusammenarbeit in der Kommune</c:v>
                </c:pt>
                <c:pt idx="4">
                  <c:v>Stärkung der Netzwerk- und Kooperationsstrukturen </c:v>
                </c:pt>
                <c:pt idx="5">
                  <c:v>Verknüpfung von Integrations- und Flüchtlingspolitik</c:v>
                </c:pt>
                <c:pt idx="6">
                  <c:v>Einbindung der Ausländerbehörden in kommunale Flüchtlingspolitik</c:v>
                </c:pt>
                <c:pt idx="7">
                  <c:v>Schaffung von Dialogangeboten und Begegnungsmöglichkeiten</c:v>
                </c:pt>
                <c:pt idx="8">
                  <c:v>Erarbeitung von Konzepten und Leitlinien zur kommunalen Flüchtlingspolitik</c:v>
                </c:pt>
                <c:pt idx="9">
                  <c:v>Ausweitung der kommunalen Engagementförderung</c:v>
                </c:pt>
                <c:pt idx="10">
                  <c:v>Verbesserung der Koordination zwischen Verwaltung und Flüchtlingsinitiativen</c:v>
                </c:pt>
                <c:pt idx="11">
                  <c:v>Entwicklung neuer Formen der Bedarfsermittlung</c:v>
                </c:pt>
              </c:strCache>
            </c:strRef>
          </c:cat>
          <c:val>
            <c:numRef>
              <c:f>Tabelle1!$D$40:$D$51</c:f>
              <c:numCache>
                <c:formatCode>General</c:formatCode>
                <c:ptCount val="12"/>
                <c:pt idx="0">
                  <c:v>13</c:v>
                </c:pt>
                <c:pt idx="1">
                  <c:v>17</c:v>
                </c:pt>
                <c:pt idx="2">
                  <c:v>16</c:v>
                </c:pt>
                <c:pt idx="3">
                  <c:v>16</c:v>
                </c:pt>
                <c:pt idx="4">
                  <c:v>16</c:v>
                </c:pt>
                <c:pt idx="5">
                  <c:v>15</c:v>
                </c:pt>
                <c:pt idx="6">
                  <c:v>22</c:v>
                </c:pt>
                <c:pt idx="7">
                  <c:v>26</c:v>
                </c:pt>
                <c:pt idx="8">
                  <c:v>32</c:v>
                </c:pt>
                <c:pt idx="9">
                  <c:v>43</c:v>
                </c:pt>
                <c:pt idx="10">
                  <c:v>38</c:v>
                </c:pt>
                <c:pt idx="11">
                  <c:v>45</c:v>
                </c:pt>
              </c:numCache>
            </c:numRef>
          </c:val>
        </c:ser>
        <c:ser>
          <c:idx val="3"/>
          <c:order val="3"/>
          <c:tx>
            <c:strRef>
              <c:f>Tabelle1!$E$39</c:f>
              <c:strCache>
                <c:ptCount val="1"/>
                <c:pt idx="0">
                  <c:v>eher unwichtig</c:v>
                </c:pt>
              </c:strCache>
            </c:strRef>
          </c:tx>
          <c:cat>
            <c:strRef>
              <c:f>Tabelle1!$A$40:$A$51</c:f>
              <c:strCache>
                <c:ptCount val="12"/>
                <c:pt idx="0">
                  <c:v>Verbindungen zur Bildungs- und Sozialpolitik</c:v>
                </c:pt>
                <c:pt idx="1">
                  <c:v>Ressortübergreifende Vernetzung in der Verwaltung</c:v>
                </c:pt>
                <c:pt idx="2">
                  <c:v>Nutzung von kommunalen Spielräumen in der Flüchtlingspolitik</c:v>
                </c:pt>
                <c:pt idx="3">
                  <c:v>Verbesserung der Zusammenarbeit in der Kommune</c:v>
                </c:pt>
                <c:pt idx="4">
                  <c:v>Stärkung der Netzwerk- und Kooperationsstrukturen </c:v>
                </c:pt>
                <c:pt idx="5">
                  <c:v>Verknüpfung von Integrations- und Flüchtlingspolitik</c:v>
                </c:pt>
                <c:pt idx="6">
                  <c:v>Einbindung der Ausländerbehörden in kommunale Flüchtlingspolitik</c:v>
                </c:pt>
                <c:pt idx="7">
                  <c:v>Schaffung von Dialogangeboten und Begegnungsmöglichkeiten</c:v>
                </c:pt>
                <c:pt idx="8">
                  <c:v>Erarbeitung von Konzepten und Leitlinien zur kommunalen Flüchtlingspolitik</c:v>
                </c:pt>
                <c:pt idx="9">
                  <c:v>Ausweitung der kommunalen Engagementförderung</c:v>
                </c:pt>
                <c:pt idx="10">
                  <c:v>Verbesserung der Koordination zwischen Verwaltung und Flüchtlingsinitiativen</c:v>
                </c:pt>
                <c:pt idx="11">
                  <c:v>Entwicklung neuer Formen der Bedarfsermittlung</c:v>
                </c:pt>
              </c:strCache>
            </c:strRef>
          </c:cat>
          <c:val>
            <c:numRef>
              <c:f>Tabelle1!$E$40:$E$51</c:f>
              <c:numCache>
                <c:formatCode>General</c:formatCode>
                <c:ptCount val="12"/>
                <c:pt idx="0">
                  <c:v>1</c:v>
                </c:pt>
                <c:pt idx="1">
                  <c:v>0</c:v>
                </c:pt>
                <c:pt idx="2">
                  <c:v>3</c:v>
                </c:pt>
                <c:pt idx="3">
                  <c:v>2</c:v>
                </c:pt>
                <c:pt idx="4">
                  <c:v>2</c:v>
                </c:pt>
                <c:pt idx="5">
                  <c:v>1</c:v>
                </c:pt>
                <c:pt idx="6">
                  <c:v>2</c:v>
                </c:pt>
                <c:pt idx="7">
                  <c:v>5</c:v>
                </c:pt>
                <c:pt idx="8">
                  <c:v>10</c:v>
                </c:pt>
                <c:pt idx="9">
                  <c:v>11</c:v>
                </c:pt>
                <c:pt idx="10">
                  <c:v>12</c:v>
                </c:pt>
                <c:pt idx="11">
                  <c:v>9</c:v>
                </c:pt>
              </c:numCache>
            </c:numRef>
          </c:val>
        </c:ser>
        <c:ser>
          <c:idx val="4"/>
          <c:order val="4"/>
          <c:tx>
            <c:strRef>
              <c:f>Tabelle1!$F$39</c:f>
              <c:strCache>
                <c:ptCount val="1"/>
                <c:pt idx="0">
                  <c:v>unwichtig</c:v>
                </c:pt>
              </c:strCache>
            </c:strRef>
          </c:tx>
          <c:cat>
            <c:strRef>
              <c:f>Tabelle1!$A$40:$A$51</c:f>
              <c:strCache>
                <c:ptCount val="12"/>
                <c:pt idx="0">
                  <c:v>Verbindungen zur Bildungs- und Sozialpolitik</c:v>
                </c:pt>
                <c:pt idx="1">
                  <c:v>Ressortübergreifende Vernetzung in der Verwaltung</c:v>
                </c:pt>
                <c:pt idx="2">
                  <c:v>Nutzung von kommunalen Spielräumen in der Flüchtlingspolitik</c:v>
                </c:pt>
                <c:pt idx="3">
                  <c:v>Verbesserung der Zusammenarbeit in der Kommune</c:v>
                </c:pt>
                <c:pt idx="4">
                  <c:v>Stärkung der Netzwerk- und Kooperationsstrukturen </c:v>
                </c:pt>
                <c:pt idx="5">
                  <c:v>Verknüpfung von Integrations- und Flüchtlingspolitik</c:v>
                </c:pt>
                <c:pt idx="6">
                  <c:v>Einbindung der Ausländerbehörden in kommunale Flüchtlingspolitik</c:v>
                </c:pt>
                <c:pt idx="7">
                  <c:v>Schaffung von Dialogangeboten und Begegnungsmöglichkeiten</c:v>
                </c:pt>
                <c:pt idx="8">
                  <c:v>Erarbeitung von Konzepten und Leitlinien zur kommunalen Flüchtlingspolitik</c:v>
                </c:pt>
                <c:pt idx="9">
                  <c:v>Ausweitung der kommunalen Engagementförderung</c:v>
                </c:pt>
                <c:pt idx="10">
                  <c:v>Verbesserung der Koordination zwischen Verwaltung und Flüchtlingsinitiativen</c:v>
                </c:pt>
                <c:pt idx="11">
                  <c:v>Entwicklung neuer Formen der Bedarfsermittlung</c:v>
                </c:pt>
              </c:strCache>
            </c:strRef>
          </c:cat>
          <c:val>
            <c:numRef>
              <c:f>Tabelle1!$F$40:$F$51</c:f>
              <c:numCache>
                <c:formatCode>General</c:formatCode>
                <c:ptCount val="12"/>
                <c:pt idx="0">
                  <c:v>0</c:v>
                </c:pt>
                <c:pt idx="1">
                  <c:v>1</c:v>
                </c:pt>
                <c:pt idx="2">
                  <c:v>0</c:v>
                </c:pt>
                <c:pt idx="3">
                  <c:v>0</c:v>
                </c:pt>
                <c:pt idx="4">
                  <c:v>1</c:v>
                </c:pt>
                <c:pt idx="5">
                  <c:v>0</c:v>
                </c:pt>
                <c:pt idx="6">
                  <c:v>1</c:v>
                </c:pt>
                <c:pt idx="7">
                  <c:v>1</c:v>
                </c:pt>
                <c:pt idx="8">
                  <c:v>0</c:v>
                </c:pt>
                <c:pt idx="9">
                  <c:v>0</c:v>
                </c:pt>
                <c:pt idx="10">
                  <c:v>1</c:v>
                </c:pt>
                <c:pt idx="11">
                  <c:v>1</c:v>
                </c:pt>
              </c:numCache>
            </c:numRef>
          </c:val>
        </c:ser>
        <c:overlap val="100"/>
        <c:axId val="138176000"/>
        <c:axId val="138177536"/>
      </c:barChart>
      <c:catAx>
        <c:axId val="138176000"/>
        <c:scaling>
          <c:orientation val="maxMin"/>
        </c:scaling>
        <c:axPos val="l"/>
        <c:tickLblPos val="nextTo"/>
        <c:crossAx val="138177536"/>
        <c:crosses val="autoZero"/>
        <c:auto val="1"/>
        <c:lblAlgn val="ctr"/>
        <c:lblOffset val="100"/>
      </c:catAx>
      <c:valAx>
        <c:axId val="138177536"/>
        <c:scaling>
          <c:orientation val="minMax"/>
        </c:scaling>
        <c:axPos val="t"/>
        <c:majorGridlines/>
        <c:numFmt formatCode="0%" sourceLinked="1"/>
        <c:tickLblPos val="nextTo"/>
        <c:crossAx val="138176000"/>
        <c:crosses val="autoZero"/>
        <c:crossBetween val="between"/>
      </c:valAx>
    </c:plotArea>
    <c:legend>
      <c:legendPos val="b"/>
      <c:layout/>
    </c:legend>
    <c:plotVisOnly val="1"/>
  </c:chart>
  <c:externalData r:id="rId1"/>
</c:chartSpace>
</file>

<file path=ppt/drawings/drawing1.xml><?xml version="1.0" encoding="utf-8"?>
<c:userShapes xmlns:c="http://schemas.openxmlformats.org/drawingml/2006/chart">
  <cdr:relSizeAnchor xmlns:cdr="http://schemas.openxmlformats.org/drawingml/2006/chartDrawing">
    <cdr:from>
      <cdr:x>0.02534</cdr:x>
      <cdr:y>0.03134</cdr:y>
    </cdr:from>
    <cdr:to>
      <cdr:x>0.8277</cdr:x>
      <cdr:y>0.12755</cdr:y>
    </cdr:to>
    <cdr:sp macro="" textlink="">
      <cdr:nvSpPr>
        <cdr:cNvPr id="2" name="Textfeld 1"/>
        <cdr:cNvSpPr txBox="1"/>
      </cdr:nvSpPr>
      <cdr:spPr>
        <a:xfrm xmlns:a="http://schemas.openxmlformats.org/drawingml/2006/main">
          <a:off x="103128" y="73908"/>
          <a:ext cx="3265714" cy="2268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100" dirty="0" smtClean="0"/>
            <a:t>Befragte Kommunen nach Gemeindegröße und -typ</a:t>
          </a:r>
          <a:endParaRPr lang="de-DE" sz="1100" dirty="0"/>
        </a:p>
      </cdr:txBody>
    </cdr:sp>
  </cdr:relSizeAnchor>
  <cdr:relSizeAnchor xmlns:cdr="http://schemas.openxmlformats.org/drawingml/2006/chartDrawing">
    <cdr:from>
      <cdr:x>0.63345</cdr:x>
      <cdr:y>0.83892</cdr:y>
    </cdr:from>
    <cdr:to>
      <cdr:x>0.97973</cdr:x>
      <cdr:y>1</cdr:y>
    </cdr:to>
    <cdr:sp macro="" textlink="">
      <cdr:nvSpPr>
        <cdr:cNvPr id="3" name="Textfeld 2"/>
        <cdr:cNvSpPr txBox="1"/>
      </cdr:nvSpPr>
      <cdr:spPr>
        <a:xfrm xmlns:a="http://schemas.openxmlformats.org/drawingml/2006/main">
          <a:off x="2578197" y="1978335"/>
          <a:ext cx="1409412" cy="37985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900" dirty="0" smtClean="0"/>
            <a:t>Innerer Ring: Anfang 2016</a:t>
          </a:r>
        </a:p>
        <a:p xmlns:a="http://schemas.openxmlformats.org/drawingml/2006/main">
          <a:r>
            <a:rPr lang="de-DE" sz="900" dirty="0" smtClean="0"/>
            <a:t>Äußerer Ring: Ende 2016</a:t>
          </a:r>
        </a:p>
        <a:p xmlns:a="http://schemas.openxmlformats.org/drawingml/2006/main">
          <a:endParaRPr lang="de-DE"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0.02196</cdr:x>
      <cdr:y>0.01091</cdr:y>
    </cdr:from>
    <cdr:to>
      <cdr:x>0.73986</cdr:x>
      <cdr:y>0.11564</cdr:y>
    </cdr:to>
    <cdr:sp macro="" textlink="">
      <cdr:nvSpPr>
        <cdr:cNvPr id="2" name="Textfeld 1"/>
        <cdr:cNvSpPr txBox="1"/>
      </cdr:nvSpPr>
      <cdr:spPr>
        <a:xfrm xmlns:a="http://schemas.openxmlformats.org/drawingml/2006/main">
          <a:off x="89378" y="25782"/>
          <a:ext cx="2921954" cy="24750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e-DE" sz="1100" dirty="0"/>
        </a:p>
      </cdr:txBody>
    </cdr:sp>
  </cdr:relSizeAnchor>
  <cdr:relSizeAnchor xmlns:cdr="http://schemas.openxmlformats.org/drawingml/2006/chartDrawing">
    <cdr:from>
      <cdr:x>0.0152</cdr:x>
      <cdr:y>0.03418</cdr:y>
    </cdr:from>
    <cdr:to>
      <cdr:x>0.78378</cdr:x>
      <cdr:y>0.13018</cdr:y>
    </cdr:to>
    <cdr:sp macro="" textlink="">
      <cdr:nvSpPr>
        <cdr:cNvPr id="4" name="Textfeld 3"/>
        <cdr:cNvSpPr txBox="1"/>
      </cdr:nvSpPr>
      <cdr:spPr>
        <a:xfrm xmlns:a="http://schemas.openxmlformats.org/drawingml/2006/main">
          <a:off x="61877" y="80782"/>
          <a:ext cx="3128210" cy="2268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100" dirty="0" smtClean="0"/>
            <a:t>Anteil der Neuzuwanderung an der Bevölkerung </a:t>
          </a:r>
          <a:endParaRPr lang="de-DE"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bwMode="auto">
          <a:xfrm>
            <a:off x="0" y="0"/>
            <a:ext cx="2922588" cy="495300"/>
          </a:xfrm>
          <a:prstGeom prst="rect">
            <a:avLst/>
          </a:prstGeom>
          <a:noFill/>
          <a:ln w="9525">
            <a:noFill/>
            <a:miter lim="800000"/>
            <a:headEnd/>
            <a:tailEnd/>
          </a:ln>
        </p:spPr>
        <p:txBody>
          <a:bodyPr vert="horz" wrap="square" lIns="90946" tIns="45473" rIns="90946" bIns="45473" numCol="1" anchor="t" anchorCtr="0" compatLnSpc="1">
            <a:prstTxWarp prst="textNoShape">
              <a:avLst/>
            </a:prstTxWarp>
          </a:bodyPr>
          <a:lstStyle>
            <a:lvl1pPr defTabSz="454025">
              <a:defRPr sz="1200">
                <a:latin typeface="Arial" charset="0"/>
                <a:ea typeface="ＭＳ Ｐゴシック" pitchFamily="34" charset="-128"/>
                <a:cs typeface="Arial" charset="0"/>
              </a:defRPr>
            </a:lvl1pPr>
          </a:lstStyle>
          <a:p>
            <a:pPr>
              <a:defRPr/>
            </a:pPr>
            <a:endParaRPr lang="de-DE"/>
          </a:p>
        </p:txBody>
      </p:sp>
      <p:sp>
        <p:nvSpPr>
          <p:cNvPr id="3" name="Datumsplatzhalter 2"/>
          <p:cNvSpPr>
            <a:spLocks noGrp="1"/>
          </p:cNvSpPr>
          <p:nvPr>
            <p:ph type="dt" sz="quarter" idx="1"/>
          </p:nvPr>
        </p:nvSpPr>
        <p:spPr bwMode="auto">
          <a:xfrm>
            <a:off x="3819525" y="0"/>
            <a:ext cx="2922588" cy="495300"/>
          </a:xfrm>
          <a:prstGeom prst="rect">
            <a:avLst/>
          </a:prstGeom>
          <a:noFill/>
          <a:ln w="9525">
            <a:noFill/>
            <a:miter lim="800000"/>
            <a:headEnd/>
            <a:tailEnd/>
          </a:ln>
        </p:spPr>
        <p:txBody>
          <a:bodyPr vert="horz" wrap="square" lIns="90946" tIns="45473" rIns="90946" bIns="45473" numCol="1" anchor="t" anchorCtr="0" compatLnSpc="1">
            <a:prstTxWarp prst="textNoShape">
              <a:avLst/>
            </a:prstTxWarp>
          </a:bodyPr>
          <a:lstStyle>
            <a:lvl1pPr algn="r" defTabSz="454025">
              <a:defRPr sz="1200">
                <a:latin typeface="Arial" charset="0"/>
                <a:ea typeface="ＭＳ Ｐゴシック" charset="0"/>
                <a:cs typeface="ＭＳ Ｐゴシック" charset="0"/>
              </a:defRPr>
            </a:lvl1pPr>
          </a:lstStyle>
          <a:p>
            <a:pPr>
              <a:defRPr/>
            </a:pPr>
            <a:fld id="{8C8E4CC1-8262-401F-BE57-3C89CD906DE7}" type="datetime1">
              <a:rPr lang="de-DE"/>
              <a:pPr>
                <a:defRPr/>
              </a:pPr>
              <a:t>05.03.2017</a:t>
            </a:fld>
            <a:endParaRPr lang="de-DE"/>
          </a:p>
        </p:txBody>
      </p:sp>
      <p:sp>
        <p:nvSpPr>
          <p:cNvPr id="4" name="Fußzeilenplatzhalter 3"/>
          <p:cNvSpPr>
            <a:spLocks noGrp="1"/>
          </p:cNvSpPr>
          <p:nvPr>
            <p:ph type="ftr" sz="quarter" idx="2"/>
          </p:nvPr>
        </p:nvSpPr>
        <p:spPr bwMode="auto">
          <a:xfrm>
            <a:off x="0" y="9396413"/>
            <a:ext cx="2922588" cy="495300"/>
          </a:xfrm>
          <a:prstGeom prst="rect">
            <a:avLst/>
          </a:prstGeom>
          <a:noFill/>
          <a:ln w="9525">
            <a:noFill/>
            <a:miter lim="800000"/>
            <a:headEnd/>
            <a:tailEnd/>
          </a:ln>
        </p:spPr>
        <p:txBody>
          <a:bodyPr vert="horz" wrap="square" lIns="90946" tIns="45473" rIns="90946" bIns="45473" numCol="1" anchor="b" anchorCtr="0" compatLnSpc="1">
            <a:prstTxWarp prst="textNoShape">
              <a:avLst/>
            </a:prstTxWarp>
          </a:bodyPr>
          <a:lstStyle>
            <a:lvl1pPr defTabSz="454025">
              <a:defRPr sz="1200">
                <a:latin typeface="Arial" charset="0"/>
                <a:ea typeface="ＭＳ Ｐゴシック" pitchFamily="34" charset="-128"/>
                <a:cs typeface="Arial" charset="0"/>
              </a:defRPr>
            </a:lvl1pPr>
          </a:lstStyle>
          <a:p>
            <a:pPr>
              <a:defRPr/>
            </a:pPr>
            <a:endParaRPr lang="de-DE"/>
          </a:p>
        </p:txBody>
      </p:sp>
      <p:sp>
        <p:nvSpPr>
          <p:cNvPr id="5" name="Foliennummernplatzhalter 4"/>
          <p:cNvSpPr>
            <a:spLocks noGrp="1"/>
          </p:cNvSpPr>
          <p:nvPr>
            <p:ph type="sldNum" sz="quarter" idx="3"/>
          </p:nvPr>
        </p:nvSpPr>
        <p:spPr bwMode="auto">
          <a:xfrm>
            <a:off x="3819525" y="9396413"/>
            <a:ext cx="2922588" cy="495300"/>
          </a:xfrm>
          <a:prstGeom prst="rect">
            <a:avLst/>
          </a:prstGeom>
          <a:noFill/>
          <a:ln w="9525">
            <a:noFill/>
            <a:miter lim="800000"/>
            <a:headEnd/>
            <a:tailEnd/>
          </a:ln>
        </p:spPr>
        <p:txBody>
          <a:bodyPr vert="horz" wrap="square" lIns="90946" tIns="45473" rIns="90946" bIns="45473" numCol="1" anchor="b" anchorCtr="0" compatLnSpc="1">
            <a:prstTxWarp prst="textNoShape">
              <a:avLst/>
            </a:prstTxWarp>
          </a:bodyPr>
          <a:lstStyle>
            <a:lvl1pPr algn="r" defTabSz="454025">
              <a:defRPr sz="1200"/>
            </a:lvl1pPr>
          </a:lstStyle>
          <a:p>
            <a:fld id="{A804ACA7-AE9B-4F13-B4F7-394986ACFA27}" type="slidenum">
              <a:rPr lang="de-DE" altLang="de-DE"/>
              <a:pPr/>
              <a:t>‹Nr.›</a:t>
            </a:fld>
            <a:endParaRPr lang="de-DE" altLang="de-DE"/>
          </a:p>
        </p:txBody>
      </p:sp>
    </p:spTree>
    <p:extLst>
      <p:ext uri="{BB962C8B-B14F-4D97-AF65-F5344CB8AC3E}">
        <p14:creationId xmlns="" xmlns:p14="http://schemas.microsoft.com/office/powerpoint/2010/main" val="7407658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bwMode="auto">
          <a:xfrm>
            <a:off x="0" y="0"/>
            <a:ext cx="2922588" cy="495300"/>
          </a:xfrm>
          <a:prstGeom prst="rect">
            <a:avLst/>
          </a:prstGeom>
          <a:noFill/>
          <a:ln w="9525">
            <a:noFill/>
            <a:miter lim="800000"/>
            <a:headEnd/>
            <a:tailEnd/>
          </a:ln>
        </p:spPr>
        <p:txBody>
          <a:bodyPr vert="horz" wrap="square" lIns="90946" tIns="45473" rIns="90946" bIns="45473" numCol="1" anchor="t" anchorCtr="0" compatLnSpc="1">
            <a:prstTxWarp prst="textNoShape">
              <a:avLst/>
            </a:prstTxWarp>
          </a:bodyPr>
          <a:lstStyle>
            <a:lvl1pPr defTabSz="454025">
              <a:defRPr sz="1200">
                <a:latin typeface="Arial" charset="0"/>
                <a:ea typeface="ＭＳ Ｐゴシック" pitchFamily="34" charset="-128"/>
                <a:cs typeface="Arial" charset="0"/>
              </a:defRPr>
            </a:lvl1pPr>
          </a:lstStyle>
          <a:p>
            <a:pPr>
              <a:defRPr/>
            </a:pPr>
            <a:endParaRPr lang="de-DE"/>
          </a:p>
        </p:txBody>
      </p:sp>
      <p:sp>
        <p:nvSpPr>
          <p:cNvPr id="3" name="Datumsplatzhalter 2"/>
          <p:cNvSpPr>
            <a:spLocks noGrp="1"/>
          </p:cNvSpPr>
          <p:nvPr>
            <p:ph type="dt" idx="1"/>
          </p:nvPr>
        </p:nvSpPr>
        <p:spPr bwMode="auto">
          <a:xfrm>
            <a:off x="3819525" y="0"/>
            <a:ext cx="2922588" cy="495300"/>
          </a:xfrm>
          <a:prstGeom prst="rect">
            <a:avLst/>
          </a:prstGeom>
          <a:noFill/>
          <a:ln w="9525">
            <a:noFill/>
            <a:miter lim="800000"/>
            <a:headEnd/>
            <a:tailEnd/>
          </a:ln>
        </p:spPr>
        <p:txBody>
          <a:bodyPr vert="horz" wrap="square" lIns="90946" tIns="45473" rIns="90946" bIns="45473" numCol="1" anchor="t" anchorCtr="0" compatLnSpc="1">
            <a:prstTxWarp prst="textNoShape">
              <a:avLst/>
            </a:prstTxWarp>
          </a:bodyPr>
          <a:lstStyle>
            <a:lvl1pPr algn="r" defTabSz="454025">
              <a:defRPr sz="1200">
                <a:latin typeface="Arial" charset="0"/>
                <a:ea typeface="ＭＳ Ｐゴシック" charset="0"/>
                <a:cs typeface="ＭＳ Ｐゴシック" charset="0"/>
              </a:defRPr>
            </a:lvl1pPr>
          </a:lstStyle>
          <a:p>
            <a:pPr>
              <a:defRPr/>
            </a:pPr>
            <a:fld id="{E70CB300-61FE-4599-8D25-DDE98173A2DB}" type="datetime1">
              <a:rPr lang="de-DE"/>
              <a:pPr>
                <a:defRPr/>
              </a:pPr>
              <a:t>05.03.2017</a:t>
            </a:fld>
            <a:endParaRPr lang="de-DE"/>
          </a:p>
        </p:txBody>
      </p:sp>
      <p:sp>
        <p:nvSpPr>
          <p:cNvPr id="4" name="Folienbildplatzhalter 3"/>
          <p:cNvSpPr>
            <a:spLocks noGrp="1" noRot="1" noChangeAspect="1"/>
          </p:cNvSpPr>
          <p:nvPr>
            <p:ph type="sldImg" idx="2"/>
          </p:nvPr>
        </p:nvSpPr>
        <p:spPr>
          <a:xfrm>
            <a:off x="898525" y="741363"/>
            <a:ext cx="4946650" cy="3709987"/>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bwMode="auto">
          <a:xfrm>
            <a:off x="674688" y="4700588"/>
            <a:ext cx="5394325" cy="4451350"/>
          </a:xfrm>
          <a:prstGeom prst="rect">
            <a:avLst/>
          </a:prstGeom>
          <a:noFill/>
          <a:ln w="9525">
            <a:noFill/>
            <a:miter lim="800000"/>
            <a:headEnd/>
            <a:tailEnd/>
          </a:ln>
        </p:spPr>
        <p:txBody>
          <a:bodyPr vert="horz" wrap="square" lIns="90946" tIns="45473" rIns="90946" bIns="45473" numCol="1" anchor="t" anchorCtr="0" compatLnSpc="1">
            <a:prstTxWarp prst="textNoShape">
              <a:avLst/>
            </a:prstTxWarp>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bwMode="auto">
          <a:xfrm>
            <a:off x="0" y="9396413"/>
            <a:ext cx="2922588" cy="495300"/>
          </a:xfrm>
          <a:prstGeom prst="rect">
            <a:avLst/>
          </a:prstGeom>
          <a:noFill/>
          <a:ln w="9525">
            <a:noFill/>
            <a:miter lim="800000"/>
            <a:headEnd/>
            <a:tailEnd/>
          </a:ln>
        </p:spPr>
        <p:txBody>
          <a:bodyPr vert="horz" wrap="square" lIns="90946" tIns="45473" rIns="90946" bIns="45473" numCol="1" anchor="b" anchorCtr="0" compatLnSpc="1">
            <a:prstTxWarp prst="textNoShape">
              <a:avLst/>
            </a:prstTxWarp>
          </a:bodyPr>
          <a:lstStyle>
            <a:lvl1pPr defTabSz="454025">
              <a:defRPr sz="1200">
                <a:latin typeface="Arial" charset="0"/>
                <a:ea typeface="ＭＳ Ｐゴシック" pitchFamily="34" charset="-128"/>
                <a:cs typeface="Arial" charset="0"/>
              </a:defRPr>
            </a:lvl1pPr>
          </a:lstStyle>
          <a:p>
            <a:pPr>
              <a:defRPr/>
            </a:pPr>
            <a:endParaRPr lang="de-DE"/>
          </a:p>
        </p:txBody>
      </p:sp>
      <p:sp>
        <p:nvSpPr>
          <p:cNvPr id="7" name="Foliennummernplatzhalter 6"/>
          <p:cNvSpPr>
            <a:spLocks noGrp="1"/>
          </p:cNvSpPr>
          <p:nvPr>
            <p:ph type="sldNum" sz="quarter" idx="5"/>
          </p:nvPr>
        </p:nvSpPr>
        <p:spPr bwMode="auto">
          <a:xfrm>
            <a:off x="3819525" y="9396413"/>
            <a:ext cx="2922588" cy="495300"/>
          </a:xfrm>
          <a:prstGeom prst="rect">
            <a:avLst/>
          </a:prstGeom>
          <a:noFill/>
          <a:ln w="9525">
            <a:noFill/>
            <a:miter lim="800000"/>
            <a:headEnd/>
            <a:tailEnd/>
          </a:ln>
        </p:spPr>
        <p:txBody>
          <a:bodyPr vert="horz" wrap="square" lIns="90946" tIns="45473" rIns="90946" bIns="45473" numCol="1" anchor="b" anchorCtr="0" compatLnSpc="1">
            <a:prstTxWarp prst="textNoShape">
              <a:avLst/>
            </a:prstTxWarp>
          </a:bodyPr>
          <a:lstStyle>
            <a:lvl1pPr algn="r" defTabSz="454025">
              <a:defRPr sz="1200"/>
            </a:lvl1pPr>
          </a:lstStyle>
          <a:p>
            <a:fld id="{6F64B572-E41A-4993-950B-E3291171364F}" type="slidenum">
              <a:rPr lang="de-DE" altLang="de-DE"/>
              <a:pPr/>
              <a:t>‹Nr.›</a:t>
            </a:fld>
            <a:endParaRPr lang="de-DE" altLang="de-DE"/>
          </a:p>
        </p:txBody>
      </p:sp>
    </p:spTree>
    <p:extLst>
      <p:ext uri="{BB962C8B-B14F-4D97-AF65-F5344CB8AC3E}">
        <p14:creationId xmlns="" xmlns:p14="http://schemas.microsoft.com/office/powerpoint/2010/main" val="20152278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0483"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defTabSz="914400" eaLnBrk="1" hangingPunct="1">
              <a:spcBef>
                <a:spcPct val="0"/>
              </a:spcBef>
            </a:pPr>
            <a:endParaRPr lang="de-DE" altLang="de-DE">
              <a:ea typeface="ＭＳ Ｐゴシック" panose="020B0600070205080204" pitchFamily="34" charset="-128"/>
            </a:endParaRPr>
          </a:p>
        </p:txBody>
      </p:sp>
      <p:sp>
        <p:nvSpPr>
          <p:cNvPr id="20484" name="Foliennummernplatzhalter 3"/>
          <p:cNvSpPr txBox="1">
            <a:spLocks noGrp="1"/>
          </p:cNvSpPr>
          <p:nvPr/>
        </p:nvSpPr>
        <p:spPr bwMode="auto">
          <a:xfrm>
            <a:off x="3819525" y="9396413"/>
            <a:ext cx="2922588" cy="495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946" tIns="45473" rIns="90946" bIns="45473" anchor="b"/>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defTabSz="914400" eaLnBrk="1" hangingPunct="1"/>
            <a:fld id="{63F4204D-0BC9-4721-94AC-C7F06141BADA}" type="slidenum">
              <a:rPr lang="de-DE" altLang="de-DE" sz="1200">
                <a:latin typeface="Calibri" panose="020F0502020204030204" pitchFamily="34" charset="0"/>
              </a:rPr>
              <a:pPr algn="r" defTabSz="914400" eaLnBrk="1" hangingPunct="1"/>
              <a:t>1</a:t>
            </a:fld>
            <a:endParaRPr lang="de-DE" altLang="de-DE" sz="1200">
              <a:latin typeface="Calibri" panose="020F0502020204030204" pitchFamily="34" charset="0"/>
            </a:endParaRPr>
          </a:p>
        </p:txBody>
      </p:sp>
    </p:spTree>
    <p:extLst>
      <p:ext uri="{BB962C8B-B14F-4D97-AF65-F5344CB8AC3E}">
        <p14:creationId xmlns="" xmlns:p14="http://schemas.microsoft.com/office/powerpoint/2010/main" val="411685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F64B572-E41A-4993-950B-E3291171364F}" type="slidenum">
              <a:rPr lang="de-DE" altLang="de-DE" smtClean="0"/>
              <a:pPr/>
              <a:t>10</a:t>
            </a:fld>
            <a:endParaRPr lang="de-DE" altLang="de-DE"/>
          </a:p>
        </p:txBody>
      </p:sp>
    </p:spTree>
    <p:extLst>
      <p:ext uri="{BB962C8B-B14F-4D97-AF65-F5344CB8AC3E}">
        <p14:creationId xmlns="" xmlns:p14="http://schemas.microsoft.com/office/powerpoint/2010/main" val="1915947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4819"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defTabSz="914400" eaLnBrk="1" hangingPunct="1">
              <a:spcBef>
                <a:spcPct val="0"/>
              </a:spcBef>
            </a:pPr>
            <a:endParaRPr lang="de-DE" altLang="de-DE" dirty="0">
              <a:ea typeface="ＭＳ Ｐゴシック" panose="020B0600070205080204" pitchFamily="34" charset="-128"/>
            </a:endParaRPr>
          </a:p>
        </p:txBody>
      </p:sp>
      <p:sp>
        <p:nvSpPr>
          <p:cNvPr id="34820" name="Foliennummernplatzhalter 3"/>
          <p:cNvSpPr txBox="1">
            <a:spLocks noGrp="1"/>
          </p:cNvSpPr>
          <p:nvPr/>
        </p:nvSpPr>
        <p:spPr bwMode="auto">
          <a:xfrm>
            <a:off x="3819525" y="9396413"/>
            <a:ext cx="2922588" cy="495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946" tIns="45473" rIns="90946" bIns="45473" anchor="b"/>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defTabSz="914400" eaLnBrk="1" hangingPunct="1"/>
            <a:fld id="{5B7B2ECF-BD96-4368-8CD0-66D6FA54C00C}" type="slidenum">
              <a:rPr lang="de-DE" altLang="de-DE" sz="1200">
                <a:latin typeface="Calibri" panose="020F0502020204030204" pitchFamily="34" charset="0"/>
              </a:rPr>
              <a:pPr algn="r" defTabSz="914400" eaLnBrk="1" hangingPunct="1"/>
              <a:t>11</a:t>
            </a:fld>
            <a:endParaRPr lang="de-DE" altLang="de-DE" sz="1200">
              <a:latin typeface="Calibri" panose="020F0502020204030204" pitchFamily="34" charset="0"/>
            </a:endParaRPr>
          </a:p>
        </p:txBody>
      </p:sp>
    </p:spTree>
    <p:extLst>
      <p:ext uri="{BB962C8B-B14F-4D97-AF65-F5344CB8AC3E}">
        <p14:creationId xmlns="" xmlns:p14="http://schemas.microsoft.com/office/powerpoint/2010/main" val="2013621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98525" y="693738"/>
            <a:ext cx="4946650" cy="3709987"/>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F64B572-E41A-4993-950B-E3291171364F}" type="slidenum">
              <a:rPr lang="de-DE" altLang="de-DE" smtClean="0"/>
              <a:pPr/>
              <a:t>2</a:t>
            </a:fld>
            <a:endParaRPr lang="de-DE" altLang="de-DE"/>
          </a:p>
        </p:txBody>
      </p:sp>
    </p:spTree>
    <p:extLst>
      <p:ext uri="{BB962C8B-B14F-4D97-AF65-F5344CB8AC3E}">
        <p14:creationId xmlns="" xmlns:p14="http://schemas.microsoft.com/office/powerpoint/2010/main" val="1915947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Insgesamt 270 Kommunen haben den Online-Fragebogen zur kommunalen Flüchtlings- und Integrationspolitik beantwortet, von denen sich wiederum 114 auch an der Zweitbefragung beteiligt haben (=42 Prozent)aktualisiert </a:t>
            </a:r>
          </a:p>
          <a:p>
            <a:r>
              <a:rPr lang="de-DE" dirty="0" smtClean="0"/>
              <a:t>Die </a:t>
            </a:r>
            <a:r>
              <a:rPr lang="de-DE" dirty="0" smtClean="0"/>
              <a:t>Verteilung der Kommunen nach Gemeindegrößen und Gemeindetypen in den beiden Erhebungen bietet ein sehr zufriedenstellendes Ergebnis: Es wurde eine ausreichende Anzahl von Kommunen in jeder Kategorie erreicht, sodass ein aussagekräftiges Gesamtbild gezeichnet werden kann. Bemerkenswert ist vor allem, dass </a:t>
            </a:r>
            <a:r>
              <a:rPr lang="de-DE" dirty="0" smtClean="0"/>
              <a:t>sich viele </a:t>
            </a:r>
            <a:r>
              <a:rPr lang="de-DE" dirty="0" smtClean="0"/>
              <a:t>Kleinstädte und Gemeinden an den Umfragen beteiligt haben</a:t>
            </a:r>
            <a:r>
              <a:rPr lang="de-DE" dirty="0" smtClean="0"/>
              <a:t>.</a:t>
            </a:r>
          </a:p>
          <a:p>
            <a:r>
              <a:rPr lang="de-DE" dirty="0" smtClean="0"/>
              <a:t>An </a:t>
            </a:r>
            <a:r>
              <a:rPr lang="de-DE" dirty="0" smtClean="0"/>
              <a:t>der Erstbefragung zur kommunalen Flüchtlings- und Integrationspolitik haben sich Anfang 2016 Städte, Landkreise und Gemeinden aus allen 16 Bundesländern beteiligt. Allerdings waren die Länder Nordrhein-Westfalen, Baden-Württemberg und Niedersachen, auf die allein knapp 70 Prozent der Antworten entfielen, besonders stark vertreten. Schwächer repräsentiert waren dagegen die ostdeutschen Länder sowie Länder Bayern und Hessen. </a:t>
            </a:r>
            <a:endParaRPr lang="de-DE" dirty="0" smtClean="0"/>
          </a:p>
          <a:p>
            <a:r>
              <a:rPr lang="de-DE" dirty="0" smtClean="0"/>
              <a:t>In vielen Kommunen ist die Bevölkerung seit 2015 durch die Neuzuwanderung von Ausländern sowie die Aufnahme von Flüchtlingen stark gewachsen. Mehr als ein Viertel der befragten Städte, Landkreise und Gemeinden berichten von einem Bevölkerungszuwachs von über drei Prozent. Von jeder achten Kommune, jeder vierten Großstadt wird der Anteil der Neuzuwanderung an der Gesamtbevölkerung auf über fünf Prozent geschätzt (siehe auch Abbildung 5). </a:t>
            </a:r>
          </a:p>
          <a:p>
            <a:endParaRPr lang="de-DE" dirty="0" smtClean="0"/>
          </a:p>
          <a:p>
            <a:endParaRPr lang="de-DE" dirty="0"/>
          </a:p>
        </p:txBody>
      </p:sp>
      <p:sp>
        <p:nvSpPr>
          <p:cNvPr id="4" name="Foliennummernplatzhalter 3"/>
          <p:cNvSpPr>
            <a:spLocks noGrp="1"/>
          </p:cNvSpPr>
          <p:nvPr>
            <p:ph type="sldNum" sz="quarter" idx="10"/>
          </p:nvPr>
        </p:nvSpPr>
        <p:spPr/>
        <p:txBody>
          <a:bodyPr/>
          <a:lstStyle/>
          <a:p>
            <a:fld id="{6F64B572-E41A-4993-950B-E3291171364F}" type="slidenum">
              <a:rPr lang="de-DE" altLang="de-DE" smtClean="0"/>
              <a:pPr/>
              <a:t>3</a:t>
            </a:fld>
            <a:endParaRPr lang="de-DE" altLang="de-DE"/>
          </a:p>
        </p:txBody>
      </p:sp>
    </p:spTree>
    <p:extLst>
      <p:ext uri="{BB962C8B-B14F-4D97-AF65-F5344CB8AC3E}">
        <p14:creationId xmlns="" xmlns:p14="http://schemas.microsoft.com/office/powerpoint/2010/main" val="1215021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28600" indent="-228600">
              <a:buAutoNum type="arabicParenBoth"/>
            </a:pPr>
            <a:r>
              <a:rPr lang="de-DE" dirty="0" smtClean="0"/>
              <a:t>22 Prozent der Befragten haben die mit der starken Zuwanderung von Flüchtlingen verbundenen Herausforderungen nach eigenen Angaben sehr gut, weitere 69 Prozent gut gemeistert. 8 Prozent bewerten sie als durchschnittlich, ein Prozent als eher schlecht.</a:t>
            </a:r>
          </a:p>
          <a:p>
            <a:pPr marL="228600" indent="-228600">
              <a:buFontTx/>
              <a:buAutoNum type="arabicParenBoth"/>
            </a:pPr>
            <a:r>
              <a:rPr lang="de-DE" dirty="0" smtClean="0"/>
              <a:t>Dieses Ergebnis ist offenbar das Ergebnis des erfolgreichen Zusammenwirkens </a:t>
            </a:r>
            <a:r>
              <a:rPr lang="de-DE" dirty="0" smtClean="0"/>
              <a:t>von </a:t>
            </a:r>
            <a:r>
              <a:rPr lang="de-DE" dirty="0" smtClean="0"/>
              <a:t>Kommunalverwaltung/-</a:t>
            </a:r>
            <a:r>
              <a:rPr lang="de-DE" dirty="0" smtClean="0"/>
              <a:t>politik, einer positiven Grundstimmung in der Bevölkerung, einem hohen </a:t>
            </a:r>
            <a:r>
              <a:rPr lang="de-DE" dirty="0" smtClean="0"/>
              <a:t>Engagement </a:t>
            </a:r>
            <a:r>
              <a:rPr lang="de-DE" dirty="0" smtClean="0"/>
              <a:t>für Flüchtlinge sowie der guten Vernetzung aller relevanten Akteure in Städten, Landkreisen und Gemeinden</a:t>
            </a:r>
            <a:r>
              <a:rPr lang="de-DE" dirty="0" smtClean="0"/>
              <a:t>.</a:t>
            </a:r>
          </a:p>
          <a:p>
            <a:pPr marL="228600" indent="-228600">
              <a:buFontTx/>
              <a:buAutoNum type="arabicParenBoth"/>
            </a:pPr>
            <a:r>
              <a:rPr lang="de-DE" dirty="0" smtClean="0"/>
              <a:t>Die Einstellung der Bevölkerung gegenüber der Aufnahme von Flüchtlingen zu Beginn des Jahres 2016 wird von den Befragten in den Kommunalverwaltungen im Rückblick überwiegend als sehr positiv oder positiv eingeschätzt. Ein Drittel bewertet sie als neutral und nur jeder Zehnte als eher negativ. In drei von vier Kommunen hat sich die Einstellung der Bevölkerung zur Aufnahme und Integration von Flüchtlingen im Laufe des Jahres 2016 nicht </a:t>
            </a:r>
            <a:r>
              <a:rPr lang="de-DE" dirty="0" smtClean="0"/>
              <a:t>verändert.</a:t>
            </a:r>
          </a:p>
          <a:p>
            <a:pPr marL="228600" indent="-228600">
              <a:buFontTx/>
              <a:buAutoNum type="arabicParenBoth"/>
            </a:pPr>
            <a:r>
              <a:rPr lang="de-DE" dirty="0" smtClean="0"/>
              <a:t>Anfang 2016 haben 80 Prozent der Verantwortlichen für die kommunale Flüchtlings- und Integrationspolitik das Engagement für Flüchtlinge in der lokalen Bevölkerung als sehr hoch oder hoch </a:t>
            </a:r>
            <a:r>
              <a:rPr lang="de-DE" dirty="0" smtClean="0"/>
              <a:t>eingestuft. Dieser Wert ist zwar in der Befragung Ende 2016 auf 60 Prozent gesunken, ist aber angesichts </a:t>
            </a:r>
            <a:r>
              <a:rPr lang="de-DE" dirty="0" smtClean="0"/>
              <a:t>des starken Rückgangs neu ankommender </a:t>
            </a:r>
            <a:r>
              <a:rPr lang="de-DE" dirty="0" smtClean="0"/>
              <a:t>Flüchtlinge immer noch sehr hoch. Die Ergebnisse deuten darauf </a:t>
            </a:r>
            <a:r>
              <a:rPr lang="de-DE" dirty="0" smtClean="0"/>
              <a:t>hin, dass ein erheblicher Teil der Engagierten offenbar den Schritt von der Grundversorgung zur Integration der Geflüchteten mit trägt. </a:t>
            </a:r>
            <a:r>
              <a:rPr lang="de-DE" dirty="0" smtClean="0"/>
              <a:t>t von der Grundversorgung </a:t>
            </a:r>
            <a:r>
              <a:rPr lang="de-DE" dirty="0" smtClean="0"/>
              <a:t>zur Integration der Geflüchteten mit </a:t>
            </a:r>
            <a:r>
              <a:rPr lang="de-DE" dirty="0" smtClean="0"/>
              <a:t>trägt</a:t>
            </a:r>
          </a:p>
          <a:p>
            <a:pPr marL="228600" indent="-228600">
              <a:buFontTx/>
              <a:buAutoNum type="arabicParenBoth"/>
            </a:pPr>
            <a:r>
              <a:rPr lang="de-DE" dirty="0" smtClean="0"/>
              <a:t>Zwei </a:t>
            </a:r>
            <a:r>
              <a:rPr lang="de-DE" dirty="0" smtClean="0"/>
              <a:t>Drittel der von uns Ende 2016 befragten </a:t>
            </a:r>
            <a:r>
              <a:rPr lang="de-DE" dirty="0" smtClean="0"/>
              <a:t>Kommunenbewerten den </a:t>
            </a:r>
            <a:r>
              <a:rPr lang="de-DE" dirty="0" smtClean="0"/>
              <a:t>Grad der Vernetzung gesellschaftlicher, politischer und wirtschaftlicher Akteure im Bezug auf die Aufnahme und Integration von Flüchtlingen als sehr gut oder </a:t>
            </a:r>
            <a:r>
              <a:rPr lang="de-DE" dirty="0" smtClean="0"/>
              <a:t>gut.  </a:t>
            </a:r>
            <a:endParaRPr lang="de-DE" dirty="0" smtClean="0"/>
          </a:p>
          <a:p>
            <a:pPr marL="228600" indent="-228600">
              <a:buFontTx/>
              <a:buAutoNum type="arabicParenBoth"/>
            </a:pPr>
            <a:endParaRPr lang="de-DE" dirty="0" smtClean="0"/>
          </a:p>
          <a:p>
            <a:pPr marL="228600" indent="-228600">
              <a:buAutoNum type="arabicParenBoth"/>
            </a:pPr>
            <a:endParaRPr lang="de-DE" dirty="0"/>
          </a:p>
        </p:txBody>
      </p:sp>
      <p:sp>
        <p:nvSpPr>
          <p:cNvPr id="4" name="Foliennummernplatzhalter 3"/>
          <p:cNvSpPr>
            <a:spLocks noGrp="1"/>
          </p:cNvSpPr>
          <p:nvPr>
            <p:ph type="sldNum" sz="quarter" idx="10"/>
          </p:nvPr>
        </p:nvSpPr>
        <p:spPr/>
        <p:txBody>
          <a:bodyPr/>
          <a:lstStyle/>
          <a:p>
            <a:fld id="{6F64B572-E41A-4993-950B-E3291171364F}" type="slidenum">
              <a:rPr lang="de-DE" altLang="de-DE" smtClean="0"/>
              <a:pPr/>
              <a:t>4</a:t>
            </a:fld>
            <a:endParaRPr lang="de-DE" altLang="de-DE"/>
          </a:p>
        </p:txBody>
      </p:sp>
    </p:spTree>
    <p:extLst>
      <p:ext uri="{BB962C8B-B14F-4D97-AF65-F5344CB8AC3E}">
        <p14:creationId xmlns="" xmlns:p14="http://schemas.microsoft.com/office/powerpoint/2010/main" val="19159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F64B572-E41A-4993-950B-E3291171364F}" type="slidenum">
              <a:rPr lang="de-DE" altLang="de-DE" smtClean="0"/>
              <a:pPr/>
              <a:t>5</a:t>
            </a:fld>
            <a:endParaRPr lang="de-DE" altLang="de-DE"/>
          </a:p>
        </p:txBody>
      </p:sp>
    </p:spTree>
    <p:extLst>
      <p:ext uri="{BB962C8B-B14F-4D97-AF65-F5344CB8AC3E}">
        <p14:creationId xmlns="" xmlns:p14="http://schemas.microsoft.com/office/powerpoint/2010/main" val="191594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de-DE" dirty="0"/>
          </a:p>
        </p:txBody>
      </p:sp>
      <p:sp>
        <p:nvSpPr>
          <p:cNvPr id="4" name="Foliennummernplatzhalter 3"/>
          <p:cNvSpPr>
            <a:spLocks noGrp="1"/>
          </p:cNvSpPr>
          <p:nvPr>
            <p:ph type="sldNum" sz="quarter" idx="10"/>
          </p:nvPr>
        </p:nvSpPr>
        <p:spPr/>
        <p:txBody>
          <a:bodyPr/>
          <a:lstStyle/>
          <a:p>
            <a:fld id="{6F64B572-E41A-4993-950B-E3291171364F}" type="slidenum">
              <a:rPr lang="de-DE" altLang="de-DE" smtClean="0"/>
              <a:pPr/>
              <a:t>6</a:t>
            </a:fld>
            <a:endParaRPr lang="de-DE" altLang="de-DE"/>
          </a:p>
        </p:txBody>
      </p:sp>
    </p:spTree>
    <p:extLst>
      <p:ext uri="{BB962C8B-B14F-4D97-AF65-F5344CB8AC3E}">
        <p14:creationId xmlns="" xmlns:p14="http://schemas.microsoft.com/office/powerpoint/2010/main" val="3421808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de-DE" dirty="0"/>
          </a:p>
        </p:txBody>
      </p:sp>
      <p:sp>
        <p:nvSpPr>
          <p:cNvPr id="4" name="Foliennummernplatzhalter 3"/>
          <p:cNvSpPr>
            <a:spLocks noGrp="1"/>
          </p:cNvSpPr>
          <p:nvPr>
            <p:ph type="sldNum" sz="quarter" idx="10"/>
          </p:nvPr>
        </p:nvSpPr>
        <p:spPr/>
        <p:txBody>
          <a:bodyPr/>
          <a:lstStyle/>
          <a:p>
            <a:fld id="{6F64B572-E41A-4993-950B-E3291171364F}" type="slidenum">
              <a:rPr lang="de-DE" altLang="de-DE" smtClean="0"/>
              <a:pPr/>
              <a:t>7</a:t>
            </a:fld>
            <a:endParaRPr lang="de-DE" altLang="de-DE"/>
          </a:p>
        </p:txBody>
      </p:sp>
    </p:spTree>
    <p:extLst>
      <p:ext uri="{BB962C8B-B14F-4D97-AF65-F5344CB8AC3E}">
        <p14:creationId xmlns="" xmlns:p14="http://schemas.microsoft.com/office/powerpoint/2010/main" val="3421808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de-DE" dirty="0"/>
          </a:p>
        </p:txBody>
      </p:sp>
      <p:sp>
        <p:nvSpPr>
          <p:cNvPr id="4" name="Foliennummernplatzhalter 3"/>
          <p:cNvSpPr>
            <a:spLocks noGrp="1"/>
          </p:cNvSpPr>
          <p:nvPr>
            <p:ph type="sldNum" sz="quarter" idx="10"/>
          </p:nvPr>
        </p:nvSpPr>
        <p:spPr/>
        <p:txBody>
          <a:bodyPr/>
          <a:lstStyle/>
          <a:p>
            <a:fld id="{6F64B572-E41A-4993-950B-E3291171364F}" type="slidenum">
              <a:rPr lang="de-DE" altLang="de-DE" smtClean="0"/>
              <a:pPr/>
              <a:t>8</a:t>
            </a:fld>
            <a:endParaRPr lang="de-DE" altLang="de-DE"/>
          </a:p>
        </p:txBody>
      </p:sp>
    </p:spTree>
    <p:extLst>
      <p:ext uri="{BB962C8B-B14F-4D97-AF65-F5344CB8AC3E}">
        <p14:creationId xmlns="" xmlns:p14="http://schemas.microsoft.com/office/powerpoint/2010/main" val="3421808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de-DE" dirty="0"/>
          </a:p>
        </p:txBody>
      </p:sp>
      <p:sp>
        <p:nvSpPr>
          <p:cNvPr id="4" name="Foliennummernplatzhalter 3"/>
          <p:cNvSpPr>
            <a:spLocks noGrp="1"/>
          </p:cNvSpPr>
          <p:nvPr>
            <p:ph type="sldNum" sz="quarter" idx="10"/>
          </p:nvPr>
        </p:nvSpPr>
        <p:spPr/>
        <p:txBody>
          <a:bodyPr/>
          <a:lstStyle/>
          <a:p>
            <a:fld id="{6F64B572-E41A-4993-950B-E3291171364F}" type="slidenum">
              <a:rPr lang="de-DE" altLang="de-DE" smtClean="0"/>
              <a:pPr/>
              <a:t>9</a:t>
            </a:fld>
            <a:endParaRPr lang="de-DE" altLang="de-DE"/>
          </a:p>
        </p:txBody>
      </p:sp>
    </p:spTree>
    <p:extLst>
      <p:ext uri="{BB962C8B-B14F-4D97-AF65-F5344CB8AC3E}">
        <p14:creationId xmlns="" xmlns:p14="http://schemas.microsoft.com/office/powerpoint/2010/main" val="3421808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r>
              <a:rPr lang="de-DE" dirty="0"/>
              <a:t>02. März 2017</a:t>
            </a:r>
          </a:p>
        </p:txBody>
      </p:sp>
      <p:sp>
        <p:nvSpPr>
          <p:cNvPr id="5" name="Fußzeilenplatzhalter 4"/>
          <p:cNvSpPr>
            <a:spLocks noGrp="1"/>
          </p:cNvSpPr>
          <p:nvPr>
            <p:ph type="ftr" sz="quarter" idx="11"/>
          </p:nvPr>
        </p:nvSpPr>
        <p:spPr/>
        <p:txBody>
          <a:bodyPr/>
          <a:lstStyle>
            <a:lvl1pPr>
              <a:defRPr/>
            </a:lvl1pPr>
          </a:lstStyle>
          <a:p>
            <a:pPr>
              <a:defRPr/>
            </a:pPr>
            <a:r>
              <a:rPr lang="de-DE"/>
              <a:t>DESI - Institut für Demokratische Entwicklung und Soziale Integration </a:t>
            </a:r>
          </a:p>
        </p:txBody>
      </p:sp>
      <p:sp>
        <p:nvSpPr>
          <p:cNvPr id="6" name="Foliennummernplatzhalter 5"/>
          <p:cNvSpPr>
            <a:spLocks noGrp="1"/>
          </p:cNvSpPr>
          <p:nvPr>
            <p:ph type="sldNum" sz="quarter" idx="12"/>
          </p:nvPr>
        </p:nvSpPr>
        <p:spPr/>
        <p:txBody>
          <a:bodyPr/>
          <a:lstStyle>
            <a:lvl1pPr>
              <a:defRPr/>
            </a:lvl1pPr>
          </a:lstStyle>
          <a:p>
            <a:fld id="{318BE018-968F-488F-B652-7F19BAA0DF9F}" type="slidenum">
              <a:rPr lang="de-DE" altLang="de-DE"/>
              <a:pPr/>
              <a:t>‹Nr.›</a:t>
            </a:fld>
            <a:endParaRPr lang="de-DE" altLang="de-DE"/>
          </a:p>
        </p:txBody>
      </p:sp>
    </p:spTree>
    <p:extLst>
      <p:ext uri="{BB962C8B-B14F-4D97-AF65-F5344CB8AC3E}">
        <p14:creationId xmlns="" xmlns:p14="http://schemas.microsoft.com/office/powerpoint/2010/main" val="3005537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r>
              <a:rPr lang="de-DE" dirty="0"/>
              <a:t>02. März 2017</a:t>
            </a:r>
          </a:p>
        </p:txBody>
      </p:sp>
      <p:sp>
        <p:nvSpPr>
          <p:cNvPr id="5" name="Fußzeilenplatzhalter 4"/>
          <p:cNvSpPr>
            <a:spLocks noGrp="1"/>
          </p:cNvSpPr>
          <p:nvPr>
            <p:ph type="ftr" sz="quarter" idx="11"/>
          </p:nvPr>
        </p:nvSpPr>
        <p:spPr/>
        <p:txBody>
          <a:bodyPr/>
          <a:lstStyle>
            <a:lvl1pPr>
              <a:defRPr/>
            </a:lvl1pPr>
          </a:lstStyle>
          <a:p>
            <a:pPr>
              <a:defRPr/>
            </a:pPr>
            <a:r>
              <a:rPr lang="de-DE"/>
              <a:t>DESI - Institut für Demokratische Entwicklung und Soziale Integration </a:t>
            </a:r>
          </a:p>
        </p:txBody>
      </p:sp>
      <p:sp>
        <p:nvSpPr>
          <p:cNvPr id="6" name="Foliennummernplatzhalter 5"/>
          <p:cNvSpPr>
            <a:spLocks noGrp="1"/>
          </p:cNvSpPr>
          <p:nvPr>
            <p:ph type="sldNum" sz="quarter" idx="12"/>
          </p:nvPr>
        </p:nvSpPr>
        <p:spPr/>
        <p:txBody>
          <a:bodyPr/>
          <a:lstStyle>
            <a:lvl1pPr>
              <a:defRPr/>
            </a:lvl1pPr>
          </a:lstStyle>
          <a:p>
            <a:fld id="{13251CF6-9510-41AD-93B0-76AC7CDC771A}" type="slidenum">
              <a:rPr lang="de-DE" altLang="de-DE"/>
              <a:pPr/>
              <a:t>‹Nr.›</a:t>
            </a:fld>
            <a:endParaRPr lang="de-DE" altLang="de-DE"/>
          </a:p>
        </p:txBody>
      </p:sp>
    </p:spTree>
    <p:extLst>
      <p:ext uri="{BB962C8B-B14F-4D97-AF65-F5344CB8AC3E}">
        <p14:creationId xmlns="" xmlns:p14="http://schemas.microsoft.com/office/powerpoint/2010/main" val="1807958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pPr>
              <a:defRPr/>
            </a:pPr>
            <a:r>
              <a:rPr lang="de-DE" dirty="0"/>
              <a:t>02. März 2017</a:t>
            </a:r>
          </a:p>
        </p:txBody>
      </p:sp>
      <p:sp>
        <p:nvSpPr>
          <p:cNvPr id="5" name="Fußzeilenplatzhalter 4"/>
          <p:cNvSpPr>
            <a:spLocks noGrp="1"/>
          </p:cNvSpPr>
          <p:nvPr>
            <p:ph type="ftr" sz="quarter" idx="11"/>
          </p:nvPr>
        </p:nvSpPr>
        <p:spPr/>
        <p:txBody>
          <a:bodyPr/>
          <a:lstStyle>
            <a:lvl1pPr>
              <a:defRPr/>
            </a:lvl1pPr>
          </a:lstStyle>
          <a:p>
            <a:pPr>
              <a:defRPr/>
            </a:pPr>
            <a:r>
              <a:rPr lang="de-DE"/>
              <a:t>DESI - Institut für Demokratische Entwicklung und Soziale Integration </a:t>
            </a:r>
          </a:p>
        </p:txBody>
      </p:sp>
      <p:sp>
        <p:nvSpPr>
          <p:cNvPr id="6" name="Foliennummernplatzhalter 5"/>
          <p:cNvSpPr>
            <a:spLocks noGrp="1"/>
          </p:cNvSpPr>
          <p:nvPr>
            <p:ph type="sldNum" sz="quarter" idx="12"/>
          </p:nvPr>
        </p:nvSpPr>
        <p:spPr/>
        <p:txBody>
          <a:bodyPr/>
          <a:lstStyle>
            <a:lvl1pPr>
              <a:defRPr/>
            </a:lvl1pPr>
          </a:lstStyle>
          <a:p>
            <a:fld id="{F4540919-51CF-459C-9156-F90D8AFD5729}" type="slidenum">
              <a:rPr lang="de-DE" altLang="de-DE"/>
              <a:pPr/>
              <a:t>‹Nr.›</a:t>
            </a:fld>
            <a:endParaRPr lang="de-DE" altLang="de-DE"/>
          </a:p>
        </p:txBody>
      </p:sp>
    </p:spTree>
    <p:extLst>
      <p:ext uri="{BB962C8B-B14F-4D97-AF65-F5344CB8AC3E}">
        <p14:creationId xmlns="" xmlns:p14="http://schemas.microsoft.com/office/powerpoint/2010/main" val="175479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r>
              <a:rPr lang="de-DE" dirty="0"/>
              <a:t>02. März 2017</a:t>
            </a:r>
          </a:p>
        </p:txBody>
      </p:sp>
      <p:sp>
        <p:nvSpPr>
          <p:cNvPr id="6" name="Fußzeilenplatzhalter 4"/>
          <p:cNvSpPr>
            <a:spLocks noGrp="1"/>
          </p:cNvSpPr>
          <p:nvPr>
            <p:ph type="ftr" sz="quarter" idx="11"/>
          </p:nvPr>
        </p:nvSpPr>
        <p:spPr/>
        <p:txBody>
          <a:bodyPr/>
          <a:lstStyle>
            <a:lvl1pPr>
              <a:defRPr/>
            </a:lvl1pPr>
          </a:lstStyle>
          <a:p>
            <a:pPr>
              <a:defRPr/>
            </a:pPr>
            <a:r>
              <a:rPr lang="de-DE"/>
              <a:t>DESI - Institut für Demokratische Entwicklung und Soziale Integration </a:t>
            </a:r>
          </a:p>
        </p:txBody>
      </p:sp>
      <p:sp>
        <p:nvSpPr>
          <p:cNvPr id="7" name="Foliennummernplatzhalter 5"/>
          <p:cNvSpPr>
            <a:spLocks noGrp="1"/>
          </p:cNvSpPr>
          <p:nvPr>
            <p:ph type="sldNum" sz="quarter" idx="12"/>
          </p:nvPr>
        </p:nvSpPr>
        <p:spPr/>
        <p:txBody>
          <a:bodyPr/>
          <a:lstStyle>
            <a:lvl1pPr>
              <a:defRPr/>
            </a:lvl1pPr>
          </a:lstStyle>
          <a:p>
            <a:fld id="{D4025EE6-A1EC-472C-820D-13D36CF8E8FF}" type="slidenum">
              <a:rPr lang="de-DE" altLang="de-DE"/>
              <a:pPr/>
              <a:t>‹Nr.›</a:t>
            </a:fld>
            <a:endParaRPr lang="de-DE" altLang="de-DE"/>
          </a:p>
        </p:txBody>
      </p:sp>
    </p:spTree>
    <p:extLst>
      <p:ext uri="{BB962C8B-B14F-4D97-AF65-F5344CB8AC3E}">
        <p14:creationId xmlns="" xmlns:p14="http://schemas.microsoft.com/office/powerpoint/2010/main" val="356388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r>
              <a:rPr lang="de-DE" dirty="0"/>
              <a:t>02. März 2017</a:t>
            </a:r>
          </a:p>
        </p:txBody>
      </p:sp>
      <p:sp>
        <p:nvSpPr>
          <p:cNvPr id="8" name="Fußzeilenplatzhalter 4"/>
          <p:cNvSpPr>
            <a:spLocks noGrp="1"/>
          </p:cNvSpPr>
          <p:nvPr>
            <p:ph type="ftr" sz="quarter" idx="11"/>
          </p:nvPr>
        </p:nvSpPr>
        <p:spPr/>
        <p:txBody>
          <a:bodyPr/>
          <a:lstStyle>
            <a:lvl1pPr>
              <a:defRPr/>
            </a:lvl1pPr>
          </a:lstStyle>
          <a:p>
            <a:pPr>
              <a:defRPr/>
            </a:pPr>
            <a:r>
              <a:rPr lang="de-DE"/>
              <a:t>DESI - Institut für Demokratische Entwicklung und Soziale Integration </a:t>
            </a:r>
          </a:p>
        </p:txBody>
      </p:sp>
      <p:sp>
        <p:nvSpPr>
          <p:cNvPr id="9" name="Foliennummernplatzhalter 5"/>
          <p:cNvSpPr>
            <a:spLocks noGrp="1"/>
          </p:cNvSpPr>
          <p:nvPr>
            <p:ph type="sldNum" sz="quarter" idx="12"/>
          </p:nvPr>
        </p:nvSpPr>
        <p:spPr/>
        <p:txBody>
          <a:bodyPr/>
          <a:lstStyle>
            <a:lvl1pPr>
              <a:defRPr/>
            </a:lvl1pPr>
          </a:lstStyle>
          <a:p>
            <a:fld id="{7244F78C-0850-44A8-9B8C-8E45D9E05992}" type="slidenum">
              <a:rPr lang="de-DE" altLang="de-DE"/>
              <a:pPr/>
              <a:t>‹Nr.›</a:t>
            </a:fld>
            <a:endParaRPr lang="de-DE" altLang="de-DE"/>
          </a:p>
        </p:txBody>
      </p:sp>
    </p:spTree>
    <p:extLst>
      <p:ext uri="{BB962C8B-B14F-4D97-AF65-F5344CB8AC3E}">
        <p14:creationId xmlns="" xmlns:p14="http://schemas.microsoft.com/office/powerpoint/2010/main" val="2110217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r>
              <a:rPr lang="de-DE" dirty="0"/>
              <a:t>02. März 2017</a:t>
            </a:r>
          </a:p>
        </p:txBody>
      </p:sp>
      <p:sp>
        <p:nvSpPr>
          <p:cNvPr id="4" name="Fußzeilenplatzhalter 4"/>
          <p:cNvSpPr>
            <a:spLocks noGrp="1"/>
          </p:cNvSpPr>
          <p:nvPr>
            <p:ph type="ftr" sz="quarter" idx="11"/>
          </p:nvPr>
        </p:nvSpPr>
        <p:spPr/>
        <p:txBody>
          <a:bodyPr/>
          <a:lstStyle>
            <a:lvl1pPr>
              <a:defRPr/>
            </a:lvl1pPr>
          </a:lstStyle>
          <a:p>
            <a:pPr>
              <a:defRPr/>
            </a:pPr>
            <a:r>
              <a:rPr lang="de-DE"/>
              <a:t>DESI - Institut für Demokratische Entwicklung und Soziale Integration </a:t>
            </a:r>
          </a:p>
        </p:txBody>
      </p:sp>
      <p:sp>
        <p:nvSpPr>
          <p:cNvPr id="5" name="Foliennummernplatzhalter 5"/>
          <p:cNvSpPr>
            <a:spLocks noGrp="1"/>
          </p:cNvSpPr>
          <p:nvPr>
            <p:ph type="sldNum" sz="quarter" idx="12"/>
          </p:nvPr>
        </p:nvSpPr>
        <p:spPr/>
        <p:txBody>
          <a:bodyPr/>
          <a:lstStyle>
            <a:lvl1pPr>
              <a:defRPr/>
            </a:lvl1pPr>
          </a:lstStyle>
          <a:p>
            <a:fld id="{03D72FE8-FD15-4B69-A3BC-4B210D2D6B94}" type="slidenum">
              <a:rPr lang="de-DE" altLang="de-DE"/>
              <a:pPr/>
              <a:t>‹Nr.›</a:t>
            </a:fld>
            <a:endParaRPr lang="de-DE" altLang="de-DE"/>
          </a:p>
        </p:txBody>
      </p:sp>
    </p:spTree>
    <p:extLst>
      <p:ext uri="{BB962C8B-B14F-4D97-AF65-F5344CB8AC3E}">
        <p14:creationId xmlns="" xmlns:p14="http://schemas.microsoft.com/office/powerpoint/2010/main" val="1387455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r>
              <a:rPr lang="de-DE" dirty="0"/>
              <a:t>02. März 2017</a:t>
            </a:r>
          </a:p>
        </p:txBody>
      </p:sp>
      <p:sp>
        <p:nvSpPr>
          <p:cNvPr id="3" name="Fußzeilenplatzhalter 4"/>
          <p:cNvSpPr>
            <a:spLocks noGrp="1"/>
          </p:cNvSpPr>
          <p:nvPr>
            <p:ph type="ftr" sz="quarter" idx="11"/>
          </p:nvPr>
        </p:nvSpPr>
        <p:spPr/>
        <p:txBody>
          <a:bodyPr/>
          <a:lstStyle>
            <a:lvl1pPr>
              <a:defRPr/>
            </a:lvl1pPr>
          </a:lstStyle>
          <a:p>
            <a:pPr>
              <a:defRPr/>
            </a:pPr>
            <a:r>
              <a:rPr lang="de-DE"/>
              <a:t>DESI - Institut für Demokratische Entwicklung und Soziale Integration </a:t>
            </a:r>
          </a:p>
        </p:txBody>
      </p:sp>
      <p:sp>
        <p:nvSpPr>
          <p:cNvPr id="4" name="Foliennummernplatzhalter 5"/>
          <p:cNvSpPr>
            <a:spLocks noGrp="1"/>
          </p:cNvSpPr>
          <p:nvPr>
            <p:ph type="sldNum" sz="quarter" idx="12"/>
          </p:nvPr>
        </p:nvSpPr>
        <p:spPr/>
        <p:txBody>
          <a:bodyPr/>
          <a:lstStyle>
            <a:lvl1pPr>
              <a:defRPr/>
            </a:lvl1pPr>
          </a:lstStyle>
          <a:p>
            <a:fld id="{A78854C4-A5C9-49DD-AA32-971D23F00A77}" type="slidenum">
              <a:rPr lang="de-DE" altLang="de-DE"/>
              <a:pPr/>
              <a:t>‹Nr.›</a:t>
            </a:fld>
            <a:endParaRPr lang="de-DE" altLang="de-DE"/>
          </a:p>
        </p:txBody>
      </p:sp>
    </p:spTree>
    <p:extLst>
      <p:ext uri="{BB962C8B-B14F-4D97-AF65-F5344CB8AC3E}">
        <p14:creationId xmlns="" xmlns:p14="http://schemas.microsoft.com/office/powerpoint/2010/main" val="4242275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p:cNvSpPr>
            <a:spLocks noGrp="1"/>
          </p:cNvSpPr>
          <p:nvPr>
            <p:ph type="dt" sz="half" idx="10"/>
          </p:nvPr>
        </p:nvSpPr>
        <p:spPr/>
        <p:txBody>
          <a:bodyPr/>
          <a:lstStyle>
            <a:lvl1pPr>
              <a:defRPr/>
            </a:lvl1pPr>
          </a:lstStyle>
          <a:p>
            <a:pPr>
              <a:defRPr/>
            </a:pPr>
            <a:r>
              <a:rPr lang="de-DE" dirty="0"/>
              <a:t>02. März 2017</a:t>
            </a:r>
          </a:p>
        </p:txBody>
      </p:sp>
      <p:sp>
        <p:nvSpPr>
          <p:cNvPr id="6" name="Fußzeilenplatzhalter 4"/>
          <p:cNvSpPr>
            <a:spLocks noGrp="1"/>
          </p:cNvSpPr>
          <p:nvPr>
            <p:ph type="ftr" sz="quarter" idx="11"/>
          </p:nvPr>
        </p:nvSpPr>
        <p:spPr/>
        <p:txBody>
          <a:bodyPr/>
          <a:lstStyle>
            <a:lvl1pPr>
              <a:defRPr/>
            </a:lvl1pPr>
          </a:lstStyle>
          <a:p>
            <a:pPr>
              <a:defRPr/>
            </a:pPr>
            <a:r>
              <a:rPr lang="de-DE"/>
              <a:t>DESI - Institut für Demokratische Entwicklung und Soziale Integration </a:t>
            </a:r>
          </a:p>
        </p:txBody>
      </p:sp>
      <p:sp>
        <p:nvSpPr>
          <p:cNvPr id="7" name="Foliennummernplatzhalter 5"/>
          <p:cNvSpPr>
            <a:spLocks noGrp="1"/>
          </p:cNvSpPr>
          <p:nvPr>
            <p:ph type="sldNum" sz="quarter" idx="12"/>
          </p:nvPr>
        </p:nvSpPr>
        <p:spPr/>
        <p:txBody>
          <a:bodyPr/>
          <a:lstStyle>
            <a:lvl1pPr>
              <a:defRPr/>
            </a:lvl1pPr>
          </a:lstStyle>
          <a:p>
            <a:fld id="{5233D0F3-E899-40BF-8523-0CAA8AFB739B}" type="slidenum">
              <a:rPr lang="de-DE" altLang="de-DE"/>
              <a:pPr/>
              <a:t>‹Nr.›</a:t>
            </a:fld>
            <a:endParaRPr lang="de-DE" altLang="de-DE"/>
          </a:p>
        </p:txBody>
      </p:sp>
    </p:spTree>
    <p:extLst>
      <p:ext uri="{BB962C8B-B14F-4D97-AF65-F5344CB8AC3E}">
        <p14:creationId xmlns="" xmlns:p14="http://schemas.microsoft.com/office/powerpoint/2010/main" val="1724918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p:cNvSpPr>
            <a:spLocks noGrp="1"/>
          </p:cNvSpPr>
          <p:nvPr>
            <p:ph type="dt" sz="half" idx="10"/>
          </p:nvPr>
        </p:nvSpPr>
        <p:spPr/>
        <p:txBody>
          <a:bodyPr/>
          <a:lstStyle>
            <a:lvl1pPr>
              <a:defRPr/>
            </a:lvl1pPr>
          </a:lstStyle>
          <a:p>
            <a:pPr>
              <a:defRPr/>
            </a:pPr>
            <a:r>
              <a:rPr lang="de-DE" dirty="0"/>
              <a:t>02. März 2017</a:t>
            </a:r>
          </a:p>
        </p:txBody>
      </p:sp>
      <p:sp>
        <p:nvSpPr>
          <p:cNvPr id="6" name="Fußzeilenplatzhalter 4"/>
          <p:cNvSpPr>
            <a:spLocks noGrp="1"/>
          </p:cNvSpPr>
          <p:nvPr>
            <p:ph type="ftr" sz="quarter" idx="11"/>
          </p:nvPr>
        </p:nvSpPr>
        <p:spPr/>
        <p:txBody>
          <a:bodyPr/>
          <a:lstStyle>
            <a:lvl1pPr>
              <a:defRPr/>
            </a:lvl1pPr>
          </a:lstStyle>
          <a:p>
            <a:pPr>
              <a:defRPr/>
            </a:pPr>
            <a:r>
              <a:rPr lang="de-DE"/>
              <a:t>DESI - Institut für Demokratische Entwicklung und Soziale Integration </a:t>
            </a:r>
          </a:p>
        </p:txBody>
      </p:sp>
      <p:sp>
        <p:nvSpPr>
          <p:cNvPr id="7" name="Foliennummernplatzhalter 5"/>
          <p:cNvSpPr>
            <a:spLocks noGrp="1"/>
          </p:cNvSpPr>
          <p:nvPr>
            <p:ph type="sldNum" sz="quarter" idx="12"/>
          </p:nvPr>
        </p:nvSpPr>
        <p:spPr/>
        <p:txBody>
          <a:bodyPr/>
          <a:lstStyle>
            <a:lvl1pPr>
              <a:defRPr/>
            </a:lvl1pPr>
          </a:lstStyle>
          <a:p>
            <a:fld id="{BC9E95D9-8314-426C-9A93-287EFA82D9F0}" type="slidenum">
              <a:rPr lang="de-DE" altLang="de-DE"/>
              <a:pPr/>
              <a:t>‹Nr.›</a:t>
            </a:fld>
            <a:endParaRPr lang="de-DE" altLang="de-DE"/>
          </a:p>
        </p:txBody>
      </p:sp>
    </p:spTree>
    <p:extLst>
      <p:ext uri="{BB962C8B-B14F-4D97-AF65-F5344CB8AC3E}">
        <p14:creationId xmlns="" xmlns:p14="http://schemas.microsoft.com/office/powerpoint/2010/main" val="1009139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r>
              <a:rPr lang="de-DE" dirty="0"/>
              <a:t>02. März 2017</a:t>
            </a:r>
          </a:p>
        </p:txBody>
      </p:sp>
      <p:sp>
        <p:nvSpPr>
          <p:cNvPr id="5" name="Fußzeilenplatzhalter 4"/>
          <p:cNvSpPr>
            <a:spLocks noGrp="1"/>
          </p:cNvSpPr>
          <p:nvPr>
            <p:ph type="ftr" sz="quarter" idx="11"/>
          </p:nvPr>
        </p:nvSpPr>
        <p:spPr/>
        <p:txBody>
          <a:bodyPr/>
          <a:lstStyle>
            <a:lvl1pPr>
              <a:defRPr/>
            </a:lvl1pPr>
          </a:lstStyle>
          <a:p>
            <a:pPr>
              <a:defRPr/>
            </a:pPr>
            <a:r>
              <a:rPr lang="de-DE"/>
              <a:t>DESI - Institut für Demokratische Entwicklung und Soziale Integration </a:t>
            </a:r>
          </a:p>
        </p:txBody>
      </p:sp>
      <p:sp>
        <p:nvSpPr>
          <p:cNvPr id="6" name="Foliennummernplatzhalter 5"/>
          <p:cNvSpPr>
            <a:spLocks noGrp="1"/>
          </p:cNvSpPr>
          <p:nvPr>
            <p:ph type="sldNum" sz="quarter" idx="12"/>
          </p:nvPr>
        </p:nvSpPr>
        <p:spPr/>
        <p:txBody>
          <a:bodyPr/>
          <a:lstStyle>
            <a:lvl1pPr>
              <a:defRPr/>
            </a:lvl1pPr>
          </a:lstStyle>
          <a:p>
            <a:fld id="{19F1D00E-85BE-4443-8AA8-97A46BDE1EF6}" type="slidenum">
              <a:rPr lang="de-DE" altLang="de-DE"/>
              <a:pPr/>
              <a:t>‹Nr.›</a:t>
            </a:fld>
            <a:endParaRPr lang="de-DE" altLang="de-DE"/>
          </a:p>
        </p:txBody>
      </p:sp>
    </p:spTree>
    <p:extLst>
      <p:ext uri="{BB962C8B-B14F-4D97-AF65-F5344CB8AC3E}">
        <p14:creationId xmlns="" xmlns:p14="http://schemas.microsoft.com/office/powerpoint/2010/main" val="2159881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Mastertitelformat bearbeiten</a:t>
            </a:r>
          </a:p>
        </p:txBody>
      </p:sp>
      <p:sp>
        <p:nvSpPr>
          <p:cNvPr id="1027"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charset="0"/>
                <a:ea typeface="ＭＳ Ｐゴシック" charset="-128"/>
                <a:cs typeface="+mn-cs"/>
              </a:defRPr>
            </a:lvl1pPr>
          </a:lstStyle>
          <a:p>
            <a:pPr>
              <a:defRPr/>
            </a:pPr>
            <a:r>
              <a:rPr lang="de-DE" dirty="0"/>
              <a:t>02. März 2017</a:t>
            </a: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charset="0"/>
                <a:ea typeface="ＭＳ Ｐゴシック" charset="0"/>
                <a:cs typeface="ＭＳ Ｐゴシック" charset="0"/>
              </a:defRPr>
            </a:lvl1pPr>
          </a:lstStyle>
          <a:p>
            <a:pPr>
              <a:defRPr/>
            </a:pPr>
            <a:r>
              <a:rPr lang="de-DE"/>
              <a:t>DESI - Institut für Demokratische Entwicklung und Soziale Integration </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6840F8-F7BC-406E-84A0-6BFB4DD98DDE}" type="slidenum">
              <a:rPr lang="de-DE" altLang="de-DE"/>
              <a:pPr/>
              <a:t>‹Nr.›</a:t>
            </a:fld>
            <a:endParaRPr lang="de-DE" altLang="de-DE"/>
          </a:p>
        </p:txBody>
      </p:sp>
      <p:pic>
        <p:nvPicPr>
          <p:cNvPr id="1031" name="Bild 6" descr="logo_desi.jpg"/>
          <p:cNvPicPr>
            <a:picLocks noChangeAspect="1"/>
          </p:cNvPicPr>
          <p:nvPr/>
        </p:nvPicPr>
        <p:blipFill>
          <a:blip r:embed="rId12">
            <a:extLst>
              <a:ext uri="{28A0092B-C50C-407E-A947-70E740481C1C}">
                <a14:useLocalDpi xmlns="" xmlns:a14="http://schemas.microsoft.com/office/drawing/2010/main" val="0"/>
              </a:ext>
            </a:extLst>
          </a:blip>
          <a:srcRect/>
          <a:stretch>
            <a:fillRect/>
          </a:stretch>
        </p:blipFill>
        <p:spPr bwMode="auto">
          <a:xfrm>
            <a:off x="6340475" y="250825"/>
            <a:ext cx="2508250" cy="1084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8" r:id="rId1"/>
    <p:sldLayoutId id="2147484379" r:id="rId2"/>
    <p:sldLayoutId id="2147484380" r:id="rId3"/>
    <p:sldLayoutId id="2147484381" r:id="rId4"/>
    <p:sldLayoutId id="2147484382" r:id="rId5"/>
    <p:sldLayoutId id="2147484383" r:id="rId6"/>
    <p:sldLayoutId id="2147484384" r:id="rId7"/>
    <p:sldLayoutId id="2147484385" r:id="rId8"/>
    <p:sldLayoutId id="2147484386" r:id="rId9"/>
    <p:sldLayoutId id="2147484387" r:id="rId10"/>
  </p:sldLayoutIdLst>
  <p:hf hdr="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info@desi-sozialforschung-berlin.de"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hyperlink" Target="http://www.desi-sozialforschung-berlin.d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feld 7"/>
          <p:cNvSpPr txBox="1">
            <a:spLocks noChangeArrowheads="1"/>
          </p:cNvSpPr>
          <p:nvPr/>
        </p:nvSpPr>
        <p:spPr bwMode="auto">
          <a:xfrm>
            <a:off x="1214438" y="2000250"/>
            <a:ext cx="7000875"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defTabSz="914400" eaLnBrk="1" hangingPunct="1"/>
            <a:endParaRPr lang="de-DE" altLang="de-DE">
              <a:latin typeface="Calibri" panose="020F0502020204030204" pitchFamily="34" charset="0"/>
            </a:endParaRPr>
          </a:p>
        </p:txBody>
      </p:sp>
      <p:sp>
        <p:nvSpPr>
          <p:cNvPr id="4099" name="Textfeld 5"/>
          <p:cNvSpPr txBox="1">
            <a:spLocks noChangeArrowheads="1"/>
          </p:cNvSpPr>
          <p:nvPr/>
        </p:nvSpPr>
        <p:spPr bwMode="auto">
          <a:xfrm>
            <a:off x="457200" y="2000250"/>
            <a:ext cx="8229600" cy="26161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800" b="1" dirty="0" smtClean="0">
                <a:solidFill>
                  <a:schemeClr val="tx2"/>
                </a:solidFill>
                <a:latin typeface="Calibri" panose="020F0502020204030204" pitchFamily="34" charset="0"/>
              </a:rPr>
              <a:t>Erfolgsfaktoren der </a:t>
            </a:r>
          </a:p>
          <a:p>
            <a:pPr algn="ctr" defTabSz="914400" eaLnBrk="1" hangingPunct="1"/>
            <a:r>
              <a:rPr lang="de-DE" altLang="de-DE" sz="2800" b="1" dirty="0" smtClean="0">
                <a:solidFill>
                  <a:schemeClr val="tx2"/>
                </a:solidFill>
                <a:latin typeface="Calibri" panose="020F0502020204030204" pitchFamily="34" charset="0"/>
              </a:rPr>
              <a:t>kommunalen Integration von Geflüchteten</a:t>
            </a:r>
            <a:endParaRPr lang="de-DE" altLang="de-DE" sz="2800" b="1" dirty="0">
              <a:solidFill>
                <a:schemeClr val="tx2"/>
              </a:solidFill>
              <a:latin typeface="Calibri" panose="020F0502020204030204" pitchFamily="34" charset="0"/>
            </a:endParaRPr>
          </a:p>
          <a:p>
            <a:pPr algn="ctr" defTabSz="914400" eaLnBrk="1" hangingPunct="1"/>
            <a:endParaRPr lang="de-DE" altLang="de-DE" sz="2000" b="1" dirty="0" smtClean="0">
              <a:latin typeface="Calibri" panose="020F0502020204030204" pitchFamily="34" charset="0"/>
            </a:endParaRPr>
          </a:p>
          <a:p>
            <a:pPr algn="ctr" defTabSz="914400" eaLnBrk="1" hangingPunct="1"/>
            <a:r>
              <a:rPr lang="de-DE" altLang="de-DE" sz="2200" b="1" dirty="0" smtClean="0">
                <a:solidFill>
                  <a:schemeClr val="accent2">
                    <a:lumMod val="75000"/>
                  </a:schemeClr>
                </a:solidFill>
                <a:latin typeface="Calibri" panose="020F0502020204030204" pitchFamily="34" charset="0"/>
              </a:rPr>
              <a:t>Ergebnisse einer Studie</a:t>
            </a:r>
          </a:p>
          <a:p>
            <a:pPr algn="ctr" defTabSz="914400" eaLnBrk="1" hangingPunct="1"/>
            <a:r>
              <a:rPr lang="de-DE" altLang="de-DE" sz="2200" b="1" dirty="0" smtClean="0">
                <a:solidFill>
                  <a:schemeClr val="accent2">
                    <a:lumMod val="75000"/>
                  </a:schemeClr>
                </a:solidFill>
                <a:latin typeface="Calibri" panose="020F0502020204030204" pitchFamily="34" charset="0"/>
              </a:rPr>
              <a:t>für die Friedrich-Ebert-Stiftung</a:t>
            </a:r>
            <a:endParaRPr lang="de-DE" altLang="de-DE" sz="2200" b="1" dirty="0">
              <a:solidFill>
                <a:schemeClr val="accent2">
                  <a:lumMod val="75000"/>
                </a:schemeClr>
              </a:solidFill>
              <a:latin typeface="Calibri" panose="020F0502020204030204" pitchFamily="34" charset="0"/>
            </a:endParaRPr>
          </a:p>
          <a:p>
            <a:pPr algn="ctr" defTabSz="914400" eaLnBrk="1" hangingPunct="1"/>
            <a:endParaRPr lang="de-DE" altLang="de-DE" sz="2200" b="1" dirty="0" smtClean="0">
              <a:latin typeface="Calibri" panose="020F0502020204030204" pitchFamily="34" charset="0"/>
            </a:endParaRPr>
          </a:p>
          <a:p>
            <a:pPr algn="ctr" defTabSz="914400" eaLnBrk="1" hangingPunct="1"/>
            <a:r>
              <a:rPr lang="de-DE" altLang="de-DE" sz="2200" b="1" dirty="0" smtClean="0">
                <a:latin typeface="Calibri" panose="020F0502020204030204" pitchFamily="34" charset="0"/>
              </a:rPr>
              <a:t>Dr. Frank Gesemann / Prof. Dr. Roland Roth</a:t>
            </a:r>
            <a:endParaRPr lang="de-DE" altLang="de-DE" sz="2200" b="1" dirty="0">
              <a:latin typeface="Calibri" panose="020F0502020204030204" pitchFamily="34" charset="0"/>
            </a:endParaRPr>
          </a:p>
        </p:txBody>
      </p:sp>
      <p:sp>
        <p:nvSpPr>
          <p:cNvPr id="4100" name="Foliennummernplatzhalter 4"/>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solidFill>
                <a:srgbClr val="898989"/>
              </a:solidFill>
            </a:endParaRPr>
          </a:p>
        </p:txBody>
      </p:sp>
      <p:sp>
        <p:nvSpPr>
          <p:cNvPr id="4101" name="Datumsplatzhalter 5"/>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solidFill>
                <a:srgbClr val="898989"/>
              </a:solidFill>
            </a:endParaRPr>
          </a:p>
        </p:txBody>
      </p:sp>
      <p:sp>
        <p:nvSpPr>
          <p:cNvPr id="4102" name="Fußzeilenplatzhalter 6"/>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a:solidFill>
                  <a:srgbClr val="898989"/>
                </a:solidFill>
              </a:rPr>
              <a:t> </a:t>
            </a:r>
          </a:p>
        </p:txBody>
      </p:sp>
      <p:sp>
        <p:nvSpPr>
          <p:cNvPr id="4103" name="Rechteck 7"/>
          <p:cNvSpPr>
            <a:spLocks noChangeArrowheads="1"/>
          </p:cNvSpPr>
          <p:nvPr/>
        </p:nvSpPr>
        <p:spPr bwMode="auto">
          <a:xfrm>
            <a:off x="2066925" y="5416550"/>
            <a:ext cx="4981575"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endParaRPr lang="de-DE" altLang="de-DE" sz="1600" b="1" dirty="0"/>
          </a:p>
          <a:p>
            <a:pPr algn="ctr" defTabSz="914400" eaLnBrk="1" hangingPunct="1"/>
            <a:r>
              <a:rPr lang="de-DE" altLang="de-DE" sz="1600" b="1" dirty="0"/>
              <a:t>Berlin, </a:t>
            </a:r>
            <a:r>
              <a:rPr lang="de-DE" altLang="de-DE" sz="1600" b="1" dirty="0" smtClean="0"/>
              <a:t>06. </a:t>
            </a:r>
            <a:r>
              <a:rPr lang="de-DE" altLang="de-DE" sz="1600" b="1" dirty="0"/>
              <a:t>März 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p:cNvSpPr>
          <p:nvPr>
            <p:ph type="title"/>
          </p:nvPr>
        </p:nvSpPr>
        <p:spPr/>
        <p:txBody>
          <a:bodyPr/>
          <a:lstStyle/>
          <a:p>
            <a:pPr algn="l" eaLnBrk="1" hangingPunct="1"/>
            <a:r>
              <a:rPr lang="de-DE" altLang="de-DE" sz="2000" b="1" dirty="0" smtClean="0">
                <a:solidFill>
                  <a:srgbClr val="953735"/>
                </a:solidFill>
                <a:ea typeface="ＭＳ Ｐゴシック" panose="020B0600070205080204" pitchFamily="34" charset="-128"/>
              </a:rPr>
              <a:t>Integrationspolitische Herausforderungen für </a:t>
            </a:r>
            <a:br>
              <a:rPr lang="de-DE" altLang="de-DE" sz="2000" b="1" dirty="0" smtClean="0">
                <a:solidFill>
                  <a:srgbClr val="953735"/>
                </a:solidFill>
                <a:ea typeface="ＭＳ Ｐゴシック" panose="020B0600070205080204" pitchFamily="34" charset="-128"/>
              </a:rPr>
            </a:br>
            <a:r>
              <a:rPr lang="de-DE" altLang="de-DE" sz="2000" b="1" dirty="0" smtClean="0">
                <a:solidFill>
                  <a:srgbClr val="953735"/>
                </a:solidFill>
                <a:ea typeface="ＭＳ Ｐゴシック" panose="020B0600070205080204" pitchFamily="34" charset="-128"/>
              </a:rPr>
              <a:t>Kommunen in Zeiten verstärkter Flucht und Migration</a:t>
            </a:r>
            <a:endParaRPr lang="de-DE" altLang="de-DE" sz="2000" b="1" dirty="0">
              <a:solidFill>
                <a:srgbClr val="953735"/>
              </a:solidFill>
              <a:ea typeface="ＭＳ Ｐゴシック" panose="020B0600070205080204" pitchFamily="34" charset="-128"/>
            </a:endParaRPr>
          </a:p>
        </p:txBody>
      </p:sp>
      <p:sp>
        <p:nvSpPr>
          <p:cNvPr id="4" name="Textfeld 3"/>
          <p:cNvSpPr txBox="1"/>
          <p:nvPr/>
        </p:nvSpPr>
        <p:spPr>
          <a:xfrm>
            <a:off x="457200" y="1805401"/>
            <a:ext cx="8229600" cy="4801314"/>
          </a:xfrm>
          <a:prstGeom prst="rect">
            <a:avLst/>
          </a:prstGeom>
          <a:noFill/>
        </p:spPr>
        <p:txBody>
          <a:bodyPr wrap="square" rtlCol="0">
            <a:spAutoFit/>
          </a:bodyPr>
          <a:lstStyle/>
          <a:p>
            <a:pPr marL="447675" indent="-447675">
              <a:buFont typeface="+mj-lt"/>
              <a:buAutoNum type="arabicParenBoth"/>
            </a:pPr>
            <a:r>
              <a:rPr lang="de-DE" dirty="0" smtClean="0">
                <a:latin typeface="+mn-lt"/>
              </a:rPr>
              <a:t>Kommunen stellen sich im Bereich Flucht und Migration auf eine „Politik in unsicheren Zeiten“ ein und gehen damit pro-aktiv um. </a:t>
            </a:r>
          </a:p>
          <a:p>
            <a:pPr marL="447675" indent="-447675">
              <a:buFont typeface="+mj-lt"/>
              <a:buAutoNum type="arabicParenBoth"/>
            </a:pPr>
            <a:r>
              <a:rPr lang="de-DE" dirty="0" smtClean="0">
                <a:latin typeface="+mn-lt"/>
              </a:rPr>
              <a:t>Kommunen finden integrative Antworten für eine sich weiter ausdifferenzierende, vielfältiger werdende Einwohnerschaft mit Migrationsgeschichte. </a:t>
            </a:r>
          </a:p>
          <a:p>
            <a:pPr marL="447675" indent="-447675">
              <a:buFont typeface="+mj-lt"/>
              <a:buAutoNum type="arabicParenBoth"/>
            </a:pPr>
            <a:r>
              <a:rPr lang="de-DE" dirty="0" smtClean="0">
                <a:latin typeface="+mn-lt"/>
              </a:rPr>
              <a:t>Kommunalpolitik setzt verstärkt auf eine engagierte Zivilgesellschaft und beteiligt sie an der Entwicklung </a:t>
            </a:r>
            <a:r>
              <a:rPr lang="de-DE" dirty="0" err="1" smtClean="0">
                <a:latin typeface="+mn-lt"/>
              </a:rPr>
              <a:t>stadt</a:t>
            </a:r>
            <a:r>
              <a:rPr lang="de-DE" dirty="0" smtClean="0">
                <a:latin typeface="+mn-lt"/>
              </a:rPr>
              <a:t>- und integrationspolitischer Ziele, ihrer konkreten Ausgestaltung und Umsetzung. </a:t>
            </a:r>
          </a:p>
          <a:p>
            <a:pPr marL="447675" indent="-447675">
              <a:buFont typeface="+mj-lt"/>
              <a:buAutoNum type="arabicParenBoth"/>
            </a:pPr>
            <a:r>
              <a:rPr lang="de-DE" dirty="0" smtClean="0">
                <a:latin typeface="+mn-lt"/>
              </a:rPr>
              <a:t>Kommunen ermöglichen und fördern die Partizipation von Geflüchteten. </a:t>
            </a:r>
          </a:p>
          <a:p>
            <a:pPr marL="447675" indent="-447675">
              <a:buFont typeface="+mj-lt"/>
              <a:buAutoNum type="arabicParenBoth"/>
            </a:pPr>
            <a:r>
              <a:rPr lang="de-DE" dirty="0" smtClean="0">
                <a:latin typeface="+mn-lt"/>
              </a:rPr>
              <a:t>Kommunen erkennen in der interkulturellen Offenheit der lokalen Bevölkerung eine zentrale Ressource und stärken sie.</a:t>
            </a:r>
          </a:p>
          <a:p>
            <a:pPr marL="447675" indent="-447675">
              <a:buFont typeface="+mj-lt"/>
              <a:buAutoNum type="arabicParenBoth"/>
            </a:pPr>
            <a:r>
              <a:rPr lang="de-DE" dirty="0" smtClean="0">
                <a:latin typeface="+mn-lt"/>
              </a:rPr>
              <a:t>Kommunen finden integrative politische Antworten auf eine sich verschärfende gesellschaftspolitische Konflikt- und Spaltungslinie „Öffnen“ versus „Schließen“, die sich nicht zuletzt mit dem Thema Migration und Zuwanderung vertieft hat.</a:t>
            </a:r>
          </a:p>
          <a:p>
            <a:pPr marL="447675" indent="-447675">
              <a:buFont typeface="+mj-lt"/>
              <a:buAutoNum type="arabicParenBoth"/>
            </a:pPr>
            <a:r>
              <a:rPr lang="de-DE" dirty="0" smtClean="0">
                <a:latin typeface="+mn-lt"/>
              </a:rPr>
              <a:t>Kommunen entwickeln inklusive lokale Leitbilder, die Flüchtlingszuwanderung und Migration als Entwicklungschance begreifen und übersetzen sie in eine kohärente, strategisch ausgerichtete Integrations- und Stadtpolitik.</a:t>
            </a:r>
          </a:p>
        </p:txBody>
      </p:sp>
    </p:spTree>
    <p:extLst>
      <p:ext uri="{BB962C8B-B14F-4D97-AF65-F5344CB8AC3E}">
        <p14:creationId xmlns="" xmlns:p14="http://schemas.microsoft.com/office/powerpoint/2010/main" val="595281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idx="4294967295"/>
          </p:nvPr>
        </p:nvSpPr>
        <p:spPr/>
        <p:txBody>
          <a:bodyPr/>
          <a:lstStyle/>
          <a:p>
            <a:pPr algn="l" eaLnBrk="1" hangingPunct="1"/>
            <a:r>
              <a:rPr lang="de-DE" altLang="de-DE" sz="2400" b="1" dirty="0">
                <a:solidFill>
                  <a:schemeClr val="accent2">
                    <a:lumMod val="75000"/>
                  </a:schemeClr>
                </a:solidFill>
                <a:ea typeface="ＭＳ Ｐゴシック" panose="020B0600070205080204" pitchFamily="34" charset="-128"/>
              </a:rPr>
              <a:t>Vielen Dank für Ihre Aufmerksamkeit!</a:t>
            </a:r>
          </a:p>
        </p:txBody>
      </p:sp>
      <p:sp>
        <p:nvSpPr>
          <p:cNvPr id="18435" name="Inhaltsplatzhalter 2"/>
          <p:cNvSpPr>
            <a:spLocks noGrp="1"/>
          </p:cNvSpPr>
          <p:nvPr>
            <p:ph idx="4294967295"/>
          </p:nvPr>
        </p:nvSpPr>
        <p:spPr/>
        <p:txBody>
          <a:bodyPr/>
          <a:lstStyle/>
          <a:p>
            <a:pPr eaLnBrk="1" hangingPunct="1">
              <a:buFont typeface="Arial" panose="020B0604020202020204" pitchFamily="34" charset="0"/>
              <a:buNone/>
            </a:pPr>
            <a:endParaRPr lang="de-DE" altLang="de-DE" sz="1200" dirty="0">
              <a:ea typeface="ＭＳ Ｐゴシック" panose="020B0600070205080204" pitchFamily="34" charset="-128"/>
            </a:endParaRPr>
          </a:p>
          <a:p>
            <a:pPr eaLnBrk="1" hangingPunct="1">
              <a:buFont typeface="Arial" panose="020B0604020202020204" pitchFamily="34" charset="0"/>
              <a:buNone/>
            </a:pPr>
            <a:endParaRPr lang="de-DE" altLang="de-DE" sz="2400" b="1" dirty="0" smtClean="0">
              <a:solidFill>
                <a:schemeClr val="tx2"/>
              </a:solidFill>
              <a:ea typeface="ＭＳ Ｐゴシック" panose="020B0600070205080204" pitchFamily="34" charset="-128"/>
            </a:endParaRPr>
          </a:p>
          <a:p>
            <a:pPr eaLnBrk="1" hangingPunct="1">
              <a:buFont typeface="Arial" panose="020B0604020202020204" pitchFamily="34" charset="0"/>
              <a:buNone/>
            </a:pPr>
            <a:r>
              <a:rPr lang="de-DE" altLang="de-DE" sz="2000" b="1" dirty="0" smtClean="0">
                <a:solidFill>
                  <a:schemeClr val="tx2"/>
                </a:solidFill>
                <a:ea typeface="ＭＳ Ｐゴシック" panose="020B0600070205080204" pitchFamily="34" charset="-128"/>
              </a:rPr>
              <a:t>Kontakt</a:t>
            </a:r>
            <a:endParaRPr lang="de-DE" altLang="de-DE" sz="2000" b="1" dirty="0">
              <a:solidFill>
                <a:schemeClr val="tx2"/>
              </a:solidFill>
              <a:ea typeface="ＭＳ Ｐゴシック" panose="020B0600070205080204" pitchFamily="34" charset="-128"/>
            </a:endParaRPr>
          </a:p>
          <a:p>
            <a:pPr eaLnBrk="1" hangingPunct="1">
              <a:buFont typeface="Arial" panose="020B0604020202020204" pitchFamily="34" charset="0"/>
              <a:buNone/>
            </a:pPr>
            <a:endParaRPr lang="de-DE" altLang="de-DE" sz="2000" b="1" dirty="0">
              <a:solidFill>
                <a:schemeClr val="tx2"/>
              </a:solidFill>
              <a:ea typeface="ＭＳ Ｐゴシック" panose="020B0600070205080204" pitchFamily="34" charset="-128"/>
            </a:endParaRPr>
          </a:p>
          <a:p>
            <a:pPr eaLnBrk="1" hangingPunct="1">
              <a:buFont typeface="Arial" panose="020B0604020202020204" pitchFamily="34" charset="0"/>
              <a:buNone/>
            </a:pPr>
            <a:r>
              <a:rPr lang="de-DE" altLang="de-DE" sz="2000" b="1" dirty="0">
                <a:solidFill>
                  <a:schemeClr val="tx2"/>
                </a:solidFill>
                <a:ea typeface="ＭＳ Ｐゴシック" panose="020B0600070205080204" pitchFamily="34" charset="-128"/>
              </a:rPr>
              <a:t>DESI – Institut für Demokratische Entwicklung und Soziale Integration</a:t>
            </a:r>
          </a:p>
          <a:p>
            <a:pPr eaLnBrk="1" hangingPunct="1">
              <a:buFont typeface="Arial" panose="020B0604020202020204" pitchFamily="34" charset="0"/>
              <a:buNone/>
            </a:pPr>
            <a:r>
              <a:rPr lang="de-DE" altLang="de-DE" sz="2000" dirty="0">
                <a:ea typeface="ＭＳ Ｐゴシック" panose="020B0600070205080204" pitchFamily="34" charset="-128"/>
              </a:rPr>
              <a:t>Nymphenburger Str. 2 </a:t>
            </a:r>
          </a:p>
          <a:p>
            <a:pPr eaLnBrk="1" hangingPunct="1">
              <a:buFont typeface="Arial" panose="020B0604020202020204" pitchFamily="34" charset="0"/>
              <a:buNone/>
            </a:pPr>
            <a:r>
              <a:rPr lang="de-DE" altLang="de-DE" sz="2000" dirty="0">
                <a:ea typeface="ＭＳ Ｐゴシック" panose="020B0600070205080204" pitchFamily="34" charset="-128"/>
              </a:rPr>
              <a:t>10825 Berlin</a:t>
            </a:r>
          </a:p>
          <a:p>
            <a:pPr eaLnBrk="1" hangingPunct="1">
              <a:buFont typeface="Arial" panose="020B0604020202020204" pitchFamily="34" charset="0"/>
              <a:buNone/>
            </a:pPr>
            <a:r>
              <a:rPr lang="de-DE" altLang="de-DE" sz="2000" dirty="0">
                <a:ea typeface="ＭＳ Ｐゴシック" panose="020B0600070205080204" pitchFamily="34" charset="-128"/>
              </a:rPr>
              <a:t>Tel.: 030 / 814 86 502</a:t>
            </a:r>
          </a:p>
          <a:p>
            <a:pPr eaLnBrk="1" hangingPunct="1">
              <a:buFont typeface="Arial" panose="020B0604020202020204" pitchFamily="34" charset="0"/>
              <a:buNone/>
            </a:pPr>
            <a:r>
              <a:rPr lang="de-DE" altLang="de-DE" sz="2000" dirty="0">
                <a:ea typeface="ＭＳ Ｐゴシック" panose="020B0600070205080204" pitchFamily="34" charset="-128"/>
              </a:rPr>
              <a:t>E-Mail: </a:t>
            </a:r>
            <a:r>
              <a:rPr lang="de-DE" altLang="de-DE" sz="2000" dirty="0">
                <a:ea typeface="ＭＳ Ｐゴシック" panose="020B0600070205080204" pitchFamily="34" charset="-128"/>
                <a:hlinkClick r:id="rId3"/>
              </a:rPr>
              <a:t>info@desi-sozialforschung-berlin.de</a:t>
            </a:r>
            <a:endParaRPr lang="de-DE" altLang="de-DE" sz="2000" dirty="0">
              <a:ea typeface="ＭＳ Ｐゴシック" panose="020B0600070205080204" pitchFamily="34" charset="-128"/>
            </a:endParaRPr>
          </a:p>
          <a:p>
            <a:pPr eaLnBrk="1" hangingPunct="1">
              <a:buFont typeface="Arial" panose="020B0604020202020204" pitchFamily="34" charset="0"/>
              <a:buNone/>
            </a:pPr>
            <a:r>
              <a:rPr lang="de-DE" altLang="de-DE" sz="2000" dirty="0">
                <a:ea typeface="ＭＳ Ｐゴシック" panose="020B0600070205080204" pitchFamily="34" charset="-128"/>
              </a:rPr>
              <a:t>Internet: </a:t>
            </a:r>
            <a:r>
              <a:rPr lang="de-DE" altLang="de-DE" sz="2000" dirty="0" smtClean="0">
                <a:ea typeface="ＭＳ Ｐゴシック" panose="020B0600070205080204" pitchFamily="34" charset="-128"/>
                <a:hlinkClick r:id="rId4"/>
              </a:rPr>
              <a:t>www.desi-sozialforschung-berlin.de</a:t>
            </a:r>
            <a:endParaRPr lang="de-DE" altLang="de-DE" sz="1900" dirty="0">
              <a:ea typeface="ＭＳ Ｐゴシック" panose="020B0600070205080204" pitchFamily="34" charset="-128"/>
            </a:endParaRPr>
          </a:p>
        </p:txBody>
      </p:sp>
      <p:sp>
        <p:nvSpPr>
          <p:cNvPr id="18436" name="Foliennummernplatzhalter 4"/>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EA38445-2680-40B1-BB46-BC6E93D96371}" type="slidenum">
              <a:rPr lang="de-DE" altLang="de-DE">
                <a:solidFill>
                  <a:srgbClr val="898989"/>
                </a:solidFill>
              </a:rPr>
              <a:pPr eaLnBrk="1" hangingPunct="1"/>
              <a:t>11</a:t>
            </a:fld>
            <a:endParaRPr lang="de-DE" altLang="de-DE">
              <a:solidFill>
                <a:srgbClr val="898989"/>
              </a:solidFill>
            </a:endParaRPr>
          </a:p>
        </p:txBody>
      </p:sp>
      <p:sp>
        <p:nvSpPr>
          <p:cNvPr id="18437" name="Datumsplatzhalter 5"/>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solidFill>
                <a:srgbClr val="898989"/>
              </a:solidFill>
            </a:endParaRPr>
          </a:p>
        </p:txBody>
      </p:sp>
      <p:sp>
        <p:nvSpPr>
          <p:cNvPr id="18438" name="Fußzeilenplatzhalter 6"/>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a:solidFill>
                  <a:srgbClr val="898989"/>
                </a:solidFill>
              </a:rPr>
              <a:t>DESI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p:cNvSpPr>
          <p:nvPr>
            <p:ph type="title"/>
          </p:nvPr>
        </p:nvSpPr>
        <p:spPr/>
        <p:txBody>
          <a:bodyPr/>
          <a:lstStyle/>
          <a:p>
            <a:pPr algn="l" eaLnBrk="1" hangingPunct="1"/>
            <a:r>
              <a:rPr lang="de-DE" altLang="de-DE" sz="2000" b="1" dirty="0" smtClean="0">
                <a:solidFill>
                  <a:srgbClr val="953735"/>
                </a:solidFill>
                <a:ea typeface="ＭＳ Ｐゴシック" panose="020B0600070205080204" pitchFamily="34" charset="-128"/>
              </a:rPr>
              <a:t>Grundlagen des Gutachtens</a:t>
            </a:r>
            <a:endParaRPr lang="de-DE" altLang="de-DE" sz="2000" b="1" dirty="0">
              <a:solidFill>
                <a:srgbClr val="953735"/>
              </a:solidFill>
              <a:ea typeface="ＭＳ Ｐゴシック" panose="020B0600070205080204" pitchFamily="34" charset="-128"/>
            </a:endParaRPr>
          </a:p>
        </p:txBody>
      </p:sp>
      <p:sp>
        <p:nvSpPr>
          <p:cNvPr id="4" name="Textfeld 3"/>
          <p:cNvSpPr txBox="1"/>
          <p:nvPr/>
        </p:nvSpPr>
        <p:spPr>
          <a:xfrm>
            <a:off x="457200" y="1805401"/>
            <a:ext cx="8229600" cy="3662541"/>
          </a:xfrm>
          <a:prstGeom prst="rect">
            <a:avLst/>
          </a:prstGeom>
          <a:noFill/>
        </p:spPr>
        <p:txBody>
          <a:bodyPr wrap="square" rtlCol="0">
            <a:spAutoFit/>
          </a:bodyPr>
          <a:lstStyle/>
          <a:p>
            <a:pPr marL="447675" indent="-447675">
              <a:buFont typeface="Wingdings" pitchFamily="2" charset="2"/>
              <a:buChar char="§"/>
            </a:pPr>
            <a:endParaRPr lang="de-DE" dirty="0" smtClean="0">
              <a:latin typeface="+mn-lt"/>
            </a:endParaRPr>
          </a:p>
          <a:p>
            <a:pPr marL="447675" indent="-447675">
              <a:buFont typeface="Wingdings" pitchFamily="2" charset="2"/>
              <a:buChar char="§"/>
            </a:pPr>
            <a:r>
              <a:rPr lang="de-DE" dirty="0" smtClean="0">
                <a:latin typeface="+mn-lt"/>
              </a:rPr>
              <a:t>Aufarbeitung des wissenschaftlichen Forschungsstandes zur kommunalen Flüchtlings- und Integrationspolitik</a:t>
            </a:r>
          </a:p>
          <a:p>
            <a:pPr marL="447675" indent="-447675">
              <a:buFont typeface="Wingdings" pitchFamily="2" charset="2"/>
              <a:buChar char="§"/>
            </a:pPr>
            <a:r>
              <a:rPr lang="de-DE" dirty="0" smtClean="0">
                <a:latin typeface="+mn-lt"/>
              </a:rPr>
              <a:t>Online-Befragungen von Verantwortlichen für die kommunale Flüchtlings- und Integrationspolitik in Städten, Landkreisen </a:t>
            </a:r>
            <a:r>
              <a:rPr lang="de-DE" dirty="0" smtClean="0">
                <a:latin typeface="+mn-lt"/>
              </a:rPr>
              <a:t>und </a:t>
            </a:r>
            <a:r>
              <a:rPr lang="de-DE" dirty="0" smtClean="0">
                <a:latin typeface="+mn-lt"/>
              </a:rPr>
              <a:t>Gemeinden. </a:t>
            </a:r>
            <a:endParaRPr lang="de-DE" dirty="0" smtClean="0">
              <a:latin typeface="+mn-lt"/>
            </a:endParaRPr>
          </a:p>
          <a:p>
            <a:pPr marL="447675" indent="-447675">
              <a:buFont typeface="Wingdings" pitchFamily="2" charset="2"/>
              <a:buChar char="§"/>
            </a:pPr>
            <a:r>
              <a:rPr lang="de-DE" dirty="0" smtClean="0">
                <a:latin typeface="+mn-lt"/>
              </a:rPr>
              <a:t>Unterstützung der Erstbefragung Anfang 2016 durch den Deutschen Städtetag,  den Deutschen Städte- und Gemeindebund sowie den Deutschen Landkreistag).</a:t>
            </a:r>
            <a:endParaRPr lang="de-DE" dirty="0" smtClean="0">
              <a:latin typeface="+mn-lt"/>
            </a:endParaRPr>
          </a:p>
          <a:p>
            <a:pPr marL="447675" indent="-447675">
              <a:buFont typeface="Wingdings" pitchFamily="2" charset="2"/>
              <a:buChar char="§"/>
            </a:pPr>
            <a:r>
              <a:rPr lang="de-DE" dirty="0" smtClean="0">
                <a:latin typeface="+mn-lt"/>
              </a:rPr>
              <a:t>Nachbefragung der 270 Städte, Gemeinden und Landkreise, die sich Anfang 2016 an der Umfrage beteiligt haben, mit einem aktualisierten Fragebogen.</a:t>
            </a:r>
          </a:p>
          <a:p>
            <a:pPr marL="447675" indent="-447675">
              <a:buFont typeface="Wingdings" pitchFamily="2" charset="2"/>
              <a:buChar char="§"/>
            </a:pPr>
            <a:r>
              <a:rPr lang="de-DE" dirty="0" smtClean="0">
                <a:latin typeface="+mn-lt"/>
              </a:rPr>
              <a:t>Durchführung von Interviews mit Expertinnen und Experten</a:t>
            </a:r>
          </a:p>
          <a:p>
            <a:pPr marL="447675" indent="-447675">
              <a:buFont typeface="Wingdings" pitchFamily="2" charset="2"/>
              <a:buChar char="§"/>
            </a:pPr>
            <a:r>
              <a:rPr lang="de-DE" dirty="0" smtClean="0">
                <a:latin typeface="+mn-lt"/>
              </a:rPr>
              <a:t>Analyse flüchtlings- und integrationspolitischer Herausforderungen für Kommunen</a:t>
            </a:r>
            <a:r>
              <a:rPr lang="de-DE" dirty="0" smtClean="0">
                <a:latin typeface="+mn-lt"/>
              </a:rPr>
              <a:t> </a:t>
            </a:r>
            <a:endParaRPr lang="de-DE" dirty="0" smtClean="0">
              <a:latin typeface="+mn-lt"/>
            </a:endParaRPr>
          </a:p>
          <a:p>
            <a:pPr marL="342900" indent="-342900">
              <a:buAutoNum type="arabicParenBoth"/>
            </a:pPr>
            <a:endParaRPr lang="de-DE" sz="1600" dirty="0" smtClean="0">
              <a:latin typeface="+mn-lt"/>
            </a:endParaRPr>
          </a:p>
        </p:txBody>
      </p:sp>
    </p:spTree>
    <p:extLst>
      <p:ext uri="{BB962C8B-B14F-4D97-AF65-F5344CB8AC3E}">
        <p14:creationId xmlns="" xmlns:p14="http://schemas.microsoft.com/office/powerpoint/2010/main" val="595281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p:cNvSpPr>
          <p:nvPr>
            <p:ph type="title"/>
          </p:nvPr>
        </p:nvSpPr>
        <p:spPr/>
        <p:txBody>
          <a:bodyPr/>
          <a:lstStyle/>
          <a:p>
            <a:pPr algn="l" eaLnBrk="1" hangingPunct="1"/>
            <a:r>
              <a:rPr lang="de-DE" altLang="de-DE" sz="2000" b="1" dirty="0" smtClean="0">
                <a:solidFill>
                  <a:srgbClr val="953735"/>
                </a:solidFill>
                <a:ea typeface="ＭＳ Ｐゴシック" panose="020B0600070205080204" pitchFamily="34" charset="-128"/>
              </a:rPr>
              <a:t>Basisdaten der befragten Kommunen</a:t>
            </a:r>
            <a:r>
              <a:rPr lang="de-DE" altLang="de-DE" sz="2400" b="1" dirty="0" smtClean="0">
                <a:solidFill>
                  <a:srgbClr val="953735"/>
                </a:solidFill>
                <a:ea typeface="ＭＳ Ｐゴシック" panose="020B0600070205080204" pitchFamily="34" charset="-128"/>
              </a:rPr>
              <a:t/>
            </a:r>
            <a:br>
              <a:rPr lang="de-DE" altLang="de-DE" sz="2400" b="1" dirty="0" smtClean="0">
                <a:solidFill>
                  <a:srgbClr val="953735"/>
                </a:solidFill>
                <a:ea typeface="ＭＳ Ｐゴシック" panose="020B0600070205080204" pitchFamily="34" charset="-128"/>
              </a:rPr>
            </a:br>
            <a:r>
              <a:rPr lang="de-DE" altLang="de-DE" sz="2000" b="1" dirty="0" smtClean="0">
                <a:solidFill>
                  <a:srgbClr val="953735"/>
                </a:solidFill>
                <a:ea typeface="ＭＳ Ｐゴシック" panose="020B0600070205080204" pitchFamily="34" charset="-128"/>
              </a:rPr>
              <a:t>Januar bis März 2016 (N=270), Dezember 2016 (N=114)</a:t>
            </a:r>
            <a:endParaRPr lang="de-DE" altLang="de-DE" sz="2000" b="1" dirty="0">
              <a:solidFill>
                <a:srgbClr val="953735"/>
              </a:solidFill>
              <a:ea typeface="ＭＳ Ｐゴシック" panose="020B0600070205080204" pitchFamily="34" charset="-128"/>
            </a:endParaRPr>
          </a:p>
        </p:txBody>
      </p:sp>
      <p:graphicFrame>
        <p:nvGraphicFramePr>
          <p:cNvPr id="18" name="Diagramm 17"/>
          <p:cNvGraphicFramePr/>
          <p:nvPr/>
        </p:nvGraphicFramePr>
        <p:xfrm>
          <a:off x="591266" y="1631139"/>
          <a:ext cx="4070111" cy="235818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Diagramm 18"/>
          <p:cNvGraphicFramePr>
            <a:graphicFrameLocks/>
          </p:cNvGraphicFramePr>
          <p:nvPr/>
        </p:nvGraphicFramePr>
        <p:xfrm>
          <a:off x="4661377" y="1631138"/>
          <a:ext cx="4025423" cy="472153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Diagramm 19"/>
          <p:cNvGraphicFramePr/>
          <p:nvPr/>
        </p:nvGraphicFramePr>
        <p:xfrm>
          <a:off x="591266" y="3989328"/>
          <a:ext cx="4070111" cy="2363346"/>
        </p:xfrm>
        <a:graphic>
          <a:graphicData uri="http://schemas.openxmlformats.org/drawingml/2006/chart">
            <c:chart xmlns:c="http://schemas.openxmlformats.org/drawingml/2006/chart" xmlns:r="http://schemas.openxmlformats.org/officeDocument/2006/relationships" r:id="rId5"/>
          </a:graphicData>
        </a:graphic>
      </p:graphicFrame>
      <p:sp>
        <p:nvSpPr>
          <p:cNvPr id="22" name="Textfeld 21"/>
          <p:cNvSpPr txBox="1"/>
          <p:nvPr/>
        </p:nvSpPr>
        <p:spPr>
          <a:xfrm>
            <a:off x="3169462" y="5947038"/>
            <a:ext cx="1409412" cy="369332"/>
          </a:xfrm>
          <a:prstGeom prst="rect">
            <a:avLst/>
          </a:prstGeom>
          <a:noFill/>
        </p:spPr>
        <p:txBody>
          <a:bodyPr wrap="square" rtlCol="0">
            <a:spAutoFit/>
          </a:bodyPr>
          <a:lstStyle/>
          <a:p>
            <a:r>
              <a:rPr lang="de-DE" sz="900" dirty="0" smtClean="0">
                <a:latin typeface="+mn-lt"/>
              </a:rPr>
              <a:t>Innerer Ring: Anfang 2016</a:t>
            </a:r>
          </a:p>
          <a:p>
            <a:r>
              <a:rPr lang="de-DE" sz="900" dirty="0" smtClean="0">
                <a:latin typeface="+mn-lt"/>
              </a:rPr>
              <a:t>Äußerer Ring: Ende 2016 </a:t>
            </a:r>
            <a:endParaRPr lang="de-DE" sz="900" dirty="0">
              <a:latin typeface="+mn-lt"/>
            </a:endParaRPr>
          </a:p>
        </p:txBody>
      </p:sp>
    </p:spTree>
    <p:extLst>
      <p:ext uri="{BB962C8B-B14F-4D97-AF65-F5344CB8AC3E}">
        <p14:creationId xmlns="" xmlns:p14="http://schemas.microsoft.com/office/powerpoint/2010/main" val="2449641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p:cNvSpPr>
          <p:nvPr>
            <p:ph type="title"/>
          </p:nvPr>
        </p:nvSpPr>
        <p:spPr/>
        <p:txBody>
          <a:bodyPr/>
          <a:lstStyle/>
          <a:p>
            <a:pPr algn="l" eaLnBrk="1" hangingPunct="1"/>
            <a:r>
              <a:rPr lang="de-DE" altLang="de-DE" sz="2000" b="1" dirty="0" smtClean="0">
                <a:solidFill>
                  <a:srgbClr val="953735"/>
                </a:solidFill>
                <a:ea typeface="ＭＳ Ｐゴシック" panose="020B0600070205080204" pitchFamily="34" charset="-128"/>
              </a:rPr>
              <a:t>Ergebnisse der Befragungen</a:t>
            </a:r>
            <a:br>
              <a:rPr lang="de-DE" altLang="de-DE" sz="2000" b="1" dirty="0" smtClean="0">
                <a:solidFill>
                  <a:srgbClr val="953735"/>
                </a:solidFill>
                <a:ea typeface="ＭＳ Ｐゴシック" panose="020B0600070205080204" pitchFamily="34" charset="-128"/>
              </a:rPr>
            </a:br>
            <a:r>
              <a:rPr lang="de-DE" altLang="de-DE" sz="2000" b="1" dirty="0" smtClean="0">
                <a:solidFill>
                  <a:srgbClr val="953735"/>
                </a:solidFill>
                <a:ea typeface="ＭＳ Ｐゴシック" panose="020B0600070205080204" pitchFamily="34" charset="-128"/>
              </a:rPr>
              <a:t>zum Stand der kommunalen Flüchtlingspolitik</a:t>
            </a:r>
            <a:endParaRPr lang="de-DE" altLang="de-DE" sz="2000" b="1" dirty="0">
              <a:solidFill>
                <a:srgbClr val="953735"/>
              </a:solidFill>
              <a:ea typeface="ＭＳ Ｐゴシック" panose="020B0600070205080204" pitchFamily="34" charset="-128"/>
            </a:endParaRPr>
          </a:p>
        </p:txBody>
      </p:sp>
      <p:sp>
        <p:nvSpPr>
          <p:cNvPr id="4" name="Textfeld 3"/>
          <p:cNvSpPr txBox="1"/>
          <p:nvPr/>
        </p:nvSpPr>
        <p:spPr>
          <a:xfrm>
            <a:off x="457200" y="1805401"/>
            <a:ext cx="8229600" cy="4770537"/>
          </a:xfrm>
          <a:prstGeom prst="rect">
            <a:avLst/>
          </a:prstGeom>
          <a:noFill/>
        </p:spPr>
        <p:txBody>
          <a:bodyPr wrap="square" rtlCol="0">
            <a:spAutoFit/>
          </a:bodyPr>
          <a:lstStyle/>
          <a:p>
            <a:pPr marL="447675" indent="-447675">
              <a:buAutoNum type="arabicParenBoth"/>
            </a:pPr>
            <a:r>
              <a:rPr lang="de-DE" dirty="0" smtClean="0">
                <a:latin typeface="+mn-lt"/>
              </a:rPr>
              <a:t>Städte, Landkreise und Gemeinden haben die mit der Aufnahme und Integration von Flüchtlingen verbundenen Aufgaben und Herausforderungen nach eigener Einschätzung bisher sehr gut oder gut gemeistert. </a:t>
            </a:r>
          </a:p>
          <a:p>
            <a:pPr marL="447675" indent="-447675">
              <a:buAutoNum type="arabicParenBoth"/>
            </a:pPr>
            <a:r>
              <a:rPr lang="de-DE" dirty="0" smtClean="0">
                <a:latin typeface="+mn-lt"/>
              </a:rPr>
              <a:t>Zentrale Erfolgsfaktoren sind die Leistungsfähigkeit der Kommunalverwaltung,  die positive Grundstimmung/Offenheit in der Bevölkerung, das hohe freiwillige Engagement für Flüchtlinge sowie eine gute Vernetzung der relevanten Akteure in Kommunen.</a:t>
            </a:r>
          </a:p>
          <a:p>
            <a:pPr marL="447675" indent="-447675">
              <a:buAutoNum type="arabicParenBoth"/>
            </a:pPr>
            <a:r>
              <a:rPr lang="de-DE" dirty="0" smtClean="0">
                <a:latin typeface="+mn-lt"/>
              </a:rPr>
              <a:t>Die Einstellung der lokalen Bevölkerung zur Aufnahme und Integration von Asylbewerbern und Flüchtlingen wird von einer Mehrheit der Kommunen als sehr positiv oder positiv eingeschätzt.   </a:t>
            </a:r>
          </a:p>
          <a:p>
            <a:pPr marL="447675" indent="-447675">
              <a:buAutoNum type="arabicParenBoth"/>
            </a:pPr>
            <a:r>
              <a:rPr lang="de-DE" dirty="0" smtClean="0">
                <a:latin typeface="+mn-lt"/>
              </a:rPr>
              <a:t>Das freiwillige Engagement für Flüchtlinge in der lokalen Bevölkerung wird von 60 Prozent der Befragten Ende 2016 – verglichen mit 80 Prozent der Befragten Anfang des Jahres – als sehr hoch oder hoch bewertet. </a:t>
            </a:r>
          </a:p>
          <a:p>
            <a:pPr marL="447675" indent="-447675">
              <a:buAutoNum type="arabicParenBoth"/>
            </a:pPr>
            <a:r>
              <a:rPr lang="de-DE" dirty="0" smtClean="0">
                <a:latin typeface="+mn-lt"/>
              </a:rPr>
              <a:t>Zwei Drittel der Ende 2016 befragten Kommunen bezeichnen den Grad der Vernetzung gesellschaftlicher, politischer und wirtschaftlicher Akteure in Bezug auf die Aufnahme und Integration von Flüchtlingen als sehr gut oder gut.</a:t>
            </a:r>
          </a:p>
          <a:p>
            <a:pPr marL="342900" indent="-342900">
              <a:buAutoNum type="arabicParenBoth"/>
            </a:pPr>
            <a:endParaRPr lang="de-DE" sz="1600" dirty="0" smtClean="0">
              <a:latin typeface="+mn-lt"/>
            </a:endParaRPr>
          </a:p>
        </p:txBody>
      </p:sp>
    </p:spTree>
    <p:extLst>
      <p:ext uri="{BB962C8B-B14F-4D97-AF65-F5344CB8AC3E}">
        <p14:creationId xmlns="" xmlns:p14="http://schemas.microsoft.com/office/powerpoint/2010/main" val="595281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p:cNvSpPr>
          <p:nvPr>
            <p:ph type="title"/>
          </p:nvPr>
        </p:nvSpPr>
        <p:spPr/>
        <p:txBody>
          <a:bodyPr/>
          <a:lstStyle/>
          <a:p>
            <a:pPr algn="l" eaLnBrk="1" hangingPunct="1"/>
            <a:r>
              <a:rPr lang="de-DE" altLang="de-DE" sz="2000" b="1" dirty="0" smtClean="0">
                <a:solidFill>
                  <a:srgbClr val="953735"/>
                </a:solidFill>
                <a:ea typeface="ＭＳ Ｐゴシック" panose="020B0600070205080204" pitchFamily="34" charset="-128"/>
              </a:rPr>
              <a:t>Ergebnisse der Befragungen</a:t>
            </a:r>
            <a:br>
              <a:rPr lang="de-DE" altLang="de-DE" sz="2000" b="1" dirty="0" smtClean="0">
                <a:solidFill>
                  <a:srgbClr val="953735"/>
                </a:solidFill>
                <a:ea typeface="ＭＳ Ｐゴシック" panose="020B0600070205080204" pitchFamily="34" charset="-128"/>
              </a:rPr>
            </a:br>
            <a:r>
              <a:rPr lang="de-DE" altLang="de-DE" sz="2000" b="1" dirty="0" smtClean="0">
                <a:solidFill>
                  <a:srgbClr val="953735"/>
                </a:solidFill>
                <a:ea typeface="ＭＳ Ｐゴシック" panose="020B0600070205080204" pitchFamily="34" charset="-128"/>
              </a:rPr>
              <a:t>zum Stand der kommunalen Flüchtlingspolitik</a:t>
            </a:r>
            <a:endParaRPr lang="de-DE" altLang="de-DE" sz="2000" b="1" dirty="0">
              <a:solidFill>
                <a:srgbClr val="953735"/>
              </a:solidFill>
              <a:ea typeface="ＭＳ Ｐゴシック" panose="020B0600070205080204" pitchFamily="34" charset="-128"/>
            </a:endParaRPr>
          </a:p>
        </p:txBody>
      </p:sp>
      <p:sp>
        <p:nvSpPr>
          <p:cNvPr id="4" name="Textfeld 3"/>
          <p:cNvSpPr txBox="1"/>
          <p:nvPr/>
        </p:nvSpPr>
        <p:spPr>
          <a:xfrm>
            <a:off x="457200" y="1805401"/>
            <a:ext cx="8229600" cy="5047536"/>
          </a:xfrm>
          <a:prstGeom prst="rect">
            <a:avLst/>
          </a:prstGeom>
          <a:noFill/>
        </p:spPr>
        <p:txBody>
          <a:bodyPr wrap="square" rtlCol="0">
            <a:spAutoFit/>
          </a:bodyPr>
          <a:lstStyle/>
          <a:p>
            <a:pPr marL="447675" indent="-447675">
              <a:buAutoNum type="arabicParenBoth" startAt="6"/>
            </a:pPr>
            <a:r>
              <a:rPr lang="de-DE" dirty="0" smtClean="0">
                <a:latin typeface="+mn-lt"/>
              </a:rPr>
              <a:t>Der soziale Zusammenhalt vor Ort wird von einer Mehrheit der Befragten als sehr hoch oder hoch bewertet. An dieser Einschätzung hat die Zuwanderung von Asylbewerbern und Flüchtlingen wenig verändert. </a:t>
            </a:r>
          </a:p>
          <a:p>
            <a:pPr marL="447675" indent="-447675">
              <a:buAutoNum type="arabicParenBoth" startAt="6"/>
            </a:pPr>
            <a:r>
              <a:rPr lang="de-DE" dirty="0" smtClean="0">
                <a:latin typeface="+mn-lt"/>
              </a:rPr>
              <a:t>Maßnahmen zur Stärkung des sozialen Zusammenhalts sind  vor allem die Einbindung der Bevölkerung in eine aktive Flüchtlings- und Integrationspolitik, die Unterstützung von Willkommensinitiativen sowie Lotsen- und Patenprogramme. </a:t>
            </a:r>
          </a:p>
          <a:p>
            <a:pPr marL="447675" indent="-447675">
              <a:buAutoNum type="arabicParenBoth" startAt="6"/>
            </a:pPr>
            <a:r>
              <a:rPr lang="de-DE" dirty="0" smtClean="0">
                <a:latin typeface="+mn-lt"/>
              </a:rPr>
              <a:t>Die Integration der Geflüchteten in den Arbeitsmarkt, die Bereitstellung von Bildungseinrichtungen, Sprachkurse sowie Kompetenzfeststellungen und Qualifizierungen haben in 2016 am stärksten an Bedeutung gewonnen. </a:t>
            </a:r>
          </a:p>
          <a:p>
            <a:pPr marL="447675" indent="-447675">
              <a:buAutoNum type="arabicParenBoth" startAt="6"/>
            </a:pPr>
            <a:r>
              <a:rPr lang="de-DE" dirty="0" smtClean="0">
                <a:latin typeface="+mn-lt"/>
              </a:rPr>
              <a:t>Die Kommunen benötigen eine starke Unterstützung durch Bund und Länder. Zu den Bedarfen gehören eine bessere Koordination der Flüchtlingspolitik, eine verbesserte Erstattung der Kosten  sowie der Ausbau von Sprach- und Integrationskursen. </a:t>
            </a:r>
          </a:p>
          <a:p>
            <a:pPr>
              <a:tabLst>
                <a:tab pos="447675" algn="l"/>
              </a:tabLst>
            </a:pPr>
            <a:r>
              <a:rPr lang="de-DE" dirty="0" smtClean="0">
                <a:latin typeface="+mn-lt"/>
              </a:rPr>
              <a:t>(10) Kooperation und Vernetzung, ressortübergreifendes Handeln sowie strategische 	Orientierung sind aus Sicht der Befragten zentrale Elemente einer 	Weiterentwicklung der kommunalen Flüchtlings- und Integrationspolitik</a:t>
            </a:r>
          </a:p>
          <a:p>
            <a:pPr marL="342900" indent="-342900">
              <a:buAutoNum type="arabicParenBoth" startAt="6"/>
            </a:pPr>
            <a:endParaRPr lang="de-DE" dirty="0" smtClean="0">
              <a:latin typeface="+mn-lt"/>
            </a:endParaRPr>
          </a:p>
          <a:p>
            <a:pPr marL="342900" indent="-342900">
              <a:buAutoNum type="arabicParenBoth" startAt="6"/>
            </a:pPr>
            <a:endParaRPr lang="de-DE" sz="1600" dirty="0" smtClean="0">
              <a:latin typeface="+mn-lt"/>
            </a:endParaRPr>
          </a:p>
        </p:txBody>
      </p:sp>
    </p:spTree>
    <p:extLst>
      <p:ext uri="{BB962C8B-B14F-4D97-AF65-F5344CB8AC3E}">
        <p14:creationId xmlns="" xmlns:p14="http://schemas.microsoft.com/office/powerpoint/2010/main" val="595281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p:cNvSpPr>
          <p:nvPr>
            <p:ph type="title"/>
          </p:nvPr>
        </p:nvSpPr>
        <p:spPr/>
        <p:txBody>
          <a:bodyPr/>
          <a:lstStyle/>
          <a:p>
            <a:pPr algn="l" eaLnBrk="1" hangingPunct="1"/>
            <a:r>
              <a:rPr lang="de-DE" sz="2000" b="1" dirty="0" smtClean="0">
                <a:solidFill>
                  <a:schemeClr val="accent2">
                    <a:lumMod val="75000"/>
                  </a:schemeClr>
                </a:solidFill>
              </a:rPr>
              <a:t>Aufgaben der Kommunen </a:t>
            </a:r>
            <a:br>
              <a:rPr lang="de-DE" sz="2000" b="1" dirty="0" smtClean="0">
                <a:solidFill>
                  <a:schemeClr val="accent2">
                    <a:lumMod val="75000"/>
                  </a:schemeClr>
                </a:solidFill>
              </a:rPr>
            </a:br>
            <a:r>
              <a:rPr lang="de-DE" sz="1800" dirty="0" smtClean="0">
                <a:solidFill>
                  <a:schemeClr val="accent2">
                    <a:lumMod val="75000"/>
                  </a:schemeClr>
                </a:solidFill>
              </a:rPr>
              <a:t>Veränderungen in 2016 (N=109-114)</a:t>
            </a:r>
            <a:endParaRPr lang="de-DE" altLang="de-DE" sz="1800" dirty="0">
              <a:solidFill>
                <a:schemeClr val="accent2">
                  <a:lumMod val="75000"/>
                </a:schemeClr>
              </a:solidFill>
              <a:ea typeface="ＭＳ Ｐゴシック" panose="020B0600070205080204" pitchFamily="34" charset="-128"/>
            </a:endParaRPr>
          </a:p>
        </p:txBody>
      </p:sp>
      <p:graphicFrame>
        <p:nvGraphicFramePr>
          <p:cNvPr id="7" name="Diagramm 6"/>
          <p:cNvGraphicFramePr/>
          <p:nvPr/>
        </p:nvGraphicFramePr>
        <p:xfrm>
          <a:off x="962526" y="1533167"/>
          <a:ext cx="7218948" cy="47390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1935115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p:cNvSpPr>
          <p:nvPr>
            <p:ph type="title"/>
          </p:nvPr>
        </p:nvSpPr>
        <p:spPr/>
        <p:txBody>
          <a:bodyPr/>
          <a:lstStyle/>
          <a:p>
            <a:pPr algn="l" eaLnBrk="1" hangingPunct="1"/>
            <a:r>
              <a:rPr lang="de-DE" sz="2000" b="1" dirty="0" smtClean="0">
                <a:solidFill>
                  <a:schemeClr val="accent2">
                    <a:lumMod val="75000"/>
                  </a:schemeClr>
                </a:solidFill>
              </a:rPr>
              <a:t>Ressourcen der Kommunen </a:t>
            </a:r>
            <a:br>
              <a:rPr lang="de-DE" sz="2000" b="1" dirty="0" smtClean="0">
                <a:solidFill>
                  <a:schemeClr val="accent2">
                    <a:lumMod val="75000"/>
                  </a:schemeClr>
                </a:solidFill>
              </a:rPr>
            </a:br>
            <a:r>
              <a:rPr lang="de-DE" sz="2000" dirty="0" smtClean="0">
                <a:solidFill>
                  <a:schemeClr val="accent2">
                    <a:lumMod val="75000"/>
                  </a:schemeClr>
                </a:solidFill>
              </a:rPr>
              <a:t>Veränderungen in 2016 (N=110-114)</a:t>
            </a:r>
            <a:endParaRPr lang="de-DE" altLang="de-DE" sz="2000" b="1" dirty="0">
              <a:solidFill>
                <a:schemeClr val="accent2">
                  <a:lumMod val="75000"/>
                </a:schemeClr>
              </a:solidFill>
              <a:ea typeface="ＭＳ Ｐゴシック" panose="020B0600070205080204" pitchFamily="34" charset="-128"/>
            </a:endParaRPr>
          </a:p>
        </p:txBody>
      </p:sp>
      <p:graphicFrame>
        <p:nvGraphicFramePr>
          <p:cNvPr id="4" name="Diagramm 3"/>
          <p:cNvGraphicFramePr>
            <a:graphicFrameLocks/>
          </p:cNvGraphicFramePr>
          <p:nvPr/>
        </p:nvGraphicFramePr>
        <p:xfrm>
          <a:off x="948777" y="1550891"/>
          <a:ext cx="7212072" cy="49461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1935115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p:cNvSpPr>
          <p:nvPr>
            <p:ph type="title"/>
          </p:nvPr>
        </p:nvSpPr>
        <p:spPr/>
        <p:txBody>
          <a:bodyPr/>
          <a:lstStyle/>
          <a:p>
            <a:pPr algn="l" eaLnBrk="1" hangingPunct="1"/>
            <a:r>
              <a:rPr lang="de-DE" sz="2000" b="1" dirty="0" smtClean="0">
                <a:solidFill>
                  <a:schemeClr val="accent2">
                    <a:lumMod val="75000"/>
                  </a:schemeClr>
                </a:solidFill>
              </a:rPr>
              <a:t>Unterstützungsbedarfe der Kommunen </a:t>
            </a:r>
            <a:br>
              <a:rPr lang="de-DE" sz="2000" b="1" dirty="0" smtClean="0">
                <a:solidFill>
                  <a:schemeClr val="accent2">
                    <a:lumMod val="75000"/>
                  </a:schemeClr>
                </a:solidFill>
              </a:rPr>
            </a:br>
            <a:r>
              <a:rPr lang="de-DE" sz="2000" dirty="0" smtClean="0">
                <a:solidFill>
                  <a:schemeClr val="accent2">
                    <a:lumMod val="75000"/>
                  </a:schemeClr>
                </a:solidFill>
              </a:rPr>
              <a:t>Veränderungen in 2016 (N=109-114)</a:t>
            </a:r>
            <a:endParaRPr lang="de-DE" altLang="de-DE" sz="2000" b="1" dirty="0">
              <a:solidFill>
                <a:schemeClr val="accent2">
                  <a:lumMod val="75000"/>
                </a:schemeClr>
              </a:solidFill>
              <a:ea typeface="ＭＳ Ｐゴシック" panose="020B0600070205080204" pitchFamily="34" charset="-128"/>
            </a:endParaRPr>
          </a:p>
        </p:txBody>
      </p:sp>
      <p:graphicFrame>
        <p:nvGraphicFramePr>
          <p:cNvPr id="5" name="Diagramm 4"/>
          <p:cNvGraphicFramePr>
            <a:graphicFrameLocks/>
          </p:cNvGraphicFramePr>
          <p:nvPr/>
        </p:nvGraphicFramePr>
        <p:xfrm>
          <a:off x="1023937" y="1550891"/>
          <a:ext cx="7096125" cy="4667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1935115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p:cNvSpPr>
          <p:nvPr>
            <p:ph type="title"/>
          </p:nvPr>
        </p:nvSpPr>
        <p:spPr/>
        <p:txBody>
          <a:bodyPr/>
          <a:lstStyle/>
          <a:p>
            <a:pPr algn="l" eaLnBrk="1" hangingPunct="1"/>
            <a:r>
              <a:rPr lang="de-DE" sz="2000" b="1" dirty="0" smtClean="0">
                <a:solidFill>
                  <a:schemeClr val="accent2">
                    <a:lumMod val="75000"/>
                  </a:schemeClr>
                </a:solidFill>
              </a:rPr>
              <a:t>Entwicklungsperspektiven </a:t>
            </a:r>
            <a:br>
              <a:rPr lang="de-DE" sz="2000" b="1" dirty="0" smtClean="0">
                <a:solidFill>
                  <a:schemeClr val="accent2">
                    <a:lumMod val="75000"/>
                  </a:schemeClr>
                </a:solidFill>
              </a:rPr>
            </a:br>
            <a:r>
              <a:rPr lang="de-DE" sz="2000" b="1" dirty="0" smtClean="0">
                <a:solidFill>
                  <a:schemeClr val="accent2">
                    <a:lumMod val="75000"/>
                  </a:schemeClr>
                </a:solidFill>
              </a:rPr>
              <a:t>der kommunalen Flüchtlings- und Integrationspolitik</a:t>
            </a:r>
            <a:br>
              <a:rPr lang="de-DE" sz="2000" b="1" dirty="0" smtClean="0">
                <a:solidFill>
                  <a:schemeClr val="accent2">
                    <a:lumMod val="75000"/>
                  </a:schemeClr>
                </a:solidFill>
              </a:rPr>
            </a:br>
            <a:r>
              <a:rPr lang="de-DE" sz="2000" dirty="0" smtClean="0">
                <a:solidFill>
                  <a:schemeClr val="accent2">
                    <a:lumMod val="75000"/>
                  </a:schemeClr>
                </a:solidFill>
              </a:rPr>
              <a:t>(N=114)</a:t>
            </a:r>
            <a:endParaRPr lang="de-DE" altLang="de-DE" sz="2000" dirty="0">
              <a:solidFill>
                <a:schemeClr val="accent2">
                  <a:lumMod val="75000"/>
                </a:schemeClr>
              </a:solidFill>
              <a:ea typeface="ＭＳ Ｐゴシック" panose="020B0600070205080204" pitchFamily="34" charset="-128"/>
            </a:endParaRPr>
          </a:p>
        </p:txBody>
      </p:sp>
      <p:graphicFrame>
        <p:nvGraphicFramePr>
          <p:cNvPr id="6" name="Diagramm 5"/>
          <p:cNvGraphicFramePr/>
          <p:nvPr/>
        </p:nvGraphicFramePr>
        <p:xfrm>
          <a:off x="955651" y="1773797"/>
          <a:ext cx="7225823" cy="4530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1935115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_Evaluation BB in Kita, Schule und Stadtteil_Auftaktpräsentation 09-10-2015_EntwurfB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DESI_Evaluation BB in Kita, Schule und Stadtteil_Auftaktpräsentation 09-10-2015_EntwurfBW</Template>
  <TotalTime>0</TotalTime>
  <Words>1136</Words>
  <Application>Microsoft Office PowerPoint</Application>
  <PresentationFormat>Bildschirmpräsentation (4:3)</PresentationFormat>
  <Paragraphs>82</Paragraphs>
  <Slides>11</Slides>
  <Notes>11</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DESI_Evaluation BB in Kita, Schule und Stadtteil_Auftaktpräsentation 09-10-2015_EntwurfBW</vt:lpstr>
      <vt:lpstr>Folie 1</vt:lpstr>
      <vt:lpstr>Grundlagen des Gutachtens</vt:lpstr>
      <vt:lpstr>Basisdaten der befragten Kommunen Januar bis März 2016 (N=270), Dezember 2016 (N=114)</vt:lpstr>
      <vt:lpstr>Ergebnisse der Befragungen zum Stand der kommunalen Flüchtlingspolitik</vt:lpstr>
      <vt:lpstr>Ergebnisse der Befragungen zum Stand der kommunalen Flüchtlingspolitik</vt:lpstr>
      <vt:lpstr>Aufgaben der Kommunen  Veränderungen in 2016 (N=109-114)</vt:lpstr>
      <vt:lpstr>Ressourcen der Kommunen  Veränderungen in 2016 (N=110-114)</vt:lpstr>
      <vt:lpstr>Unterstützungsbedarfe der Kommunen  Veränderungen in 2016 (N=109-114)</vt:lpstr>
      <vt:lpstr>Entwicklungsperspektiven  der kommunalen Flüchtlings- und Integrationspolitik (N=114)</vt:lpstr>
      <vt:lpstr>Integrationspolitische Herausforderungen für  Kommunen in Zeiten verstärkter Flucht und Migration</vt:lpstr>
      <vt:lpstr>Vielen Dank für Ihre Aufmerksamkeit!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Hildesheim</dc:creator>
  <cp:lastModifiedBy>Frank Gesemann</cp:lastModifiedBy>
  <cp:revision>88</cp:revision>
  <cp:lastPrinted>2014-11-26T10:58:14Z</cp:lastPrinted>
  <dcterms:created xsi:type="dcterms:W3CDTF">2015-10-05T03:54:51Z</dcterms:created>
  <dcterms:modified xsi:type="dcterms:W3CDTF">2017-03-05T15:58:18Z</dcterms:modified>
</cp:coreProperties>
</file>