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357" r:id="rId2"/>
    <p:sldId id="419" r:id="rId3"/>
    <p:sldId id="362" r:id="rId4"/>
    <p:sldId id="428" r:id="rId5"/>
    <p:sldId id="421" r:id="rId6"/>
    <p:sldId id="422" r:id="rId7"/>
    <p:sldId id="423" r:id="rId8"/>
    <p:sldId id="426" r:id="rId9"/>
    <p:sldId id="425" r:id="rId10"/>
    <p:sldId id="427" r:id="rId11"/>
    <p:sldId id="373" r:id="rId12"/>
  </p:sldIdLst>
  <p:sldSz cx="9144000" cy="6858000" type="screen4x3"/>
  <p:notesSz cx="6888163" cy="10020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5" userDrawn="1">
          <p15:clr>
            <a:srgbClr val="A4A3A4"/>
          </p15:clr>
        </p15:guide>
        <p15:guide id="3" orient="horz" pos="890" userDrawn="1">
          <p15:clr>
            <a:srgbClr val="A4A3A4"/>
          </p15:clr>
        </p15:guide>
        <p15:guide id="4" pos="544" userDrawn="1">
          <p15:clr>
            <a:srgbClr val="A4A3A4"/>
          </p15:clr>
        </p15:guide>
        <p15:guide id="5" orient="horz" pos="1298" userDrawn="1">
          <p15:clr>
            <a:srgbClr val="A4A3A4"/>
          </p15:clr>
        </p15:guide>
        <p15:guide id="6" pos="1075">
          <p15:clr>
            <a:srgbClr val="A4A3A4"/>
          </p15:clr>
        </p15:guide>
        <p15:guide id="7" pos="244">
          <p15:clr>
            <a:srgbClr val="A4A3A4"/>
          </p15:clr>
        </p15:guide>
        <p15:guide id="8" orient="horz" pos="891">
          <p15:clr>
            <a:srgbClr val="A4A3A4"/>
          </p15:clr>
        </p15:guide>
        <p15:guide id="9" orient="horz" pos="12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CCFF"/>
    <a:srgbClr val="009999"/>
    <a:srgbClr val="A3D0D6"/>
    <a:srgbClr val="75BDA7"/>
    <a:srgbClr val="66FF33"/>
    <a:srgbClr val="FFFFCC"/>
    <a:srgbClr val="CCFFCC"/>
    <a:srgbClr val="00FF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18" autoAdjust="0"/>
    <p:restoredTop sz="85662" autoAdjust="0"/>
  </p:normalViewPr>
  <p:slideViewPr>
    <p:cSldViewPr snapToGrid="0" showGuides="1">
      <p:cViewPr varScale="1">
        <p:scale>
          <a:sx n="92" d="100"/>
          <a:sy n="92" d="100"/>
        </p:scale>
        <p:origin x="-2436" y="-96"/>
      </p:cViewPr>
      <p:guideLst>
        <p:guide orient="horz" pos="890"/>
        <p:guide orient="horz" pos="1298"/>
        <p:guide orient="horz" pos="891"/>
        <p:guide orient="horz" pos="1299"/>
        <p:guide pos="385"/>
        <p:guide pos="544"/>
        <p:guide pos="1075"/>
        <p:guide pos="244"/>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256AC-0098-479A-AE9E-2D21A492231D}"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de-DE"/>
        </a:p>
      </dgm:t>
    </dgm:pt>
    <dgm:pt modelId="{4FC13730-BDB6-46EA-9EB0-102A453612A7}">
      <dgm:prSet phldrT="[Text]" custT="1"/>
      <dgm:spPr/>
      <dgm:t>
        <a:bodyPr/>
        <a:lstStyle/>
        <a:p>
          <a:r>
            <a:rPr lang="de-DE" sz="1500" b="1" u="none" dirty="0">
              <a:latin typeface="Arial" panose="020B0604020202020204" pitchFamily="34" charset="0"/>
              <a:cs typeface="Arial" panose="020B0604020202020204" pitchFamily="34" charset="0"/>
            </a:rPr>
            <a:t>Hintergrund: </a:t>
          </a:r>
          <a:r>
            <a:rPr lang="de-DE" sz="1500" dirty="0">
              <a:latin typeface="Arial" panose="020B0604020202020204" pitchFamily="34" charset="0"/>
              <a:cs typeface="Arial" panose="020B0604020202020204" pitchFamily="34" charset="0"/>
            </a:rPr>
            <a:t>Antwort auf die Fluchtbewegungen 2015 – mit dem Gedanken, die ankommenden Lehrkräfte möglichst schnell in den Schuldienst einzugliedern.</a:t>
          </a:r>
        </a:p>
      </dgm:t>
    </dgm:pt>
    <dgm:pt modelId="{A9734086-5867-4073-97F6-3101ECC45750}" type="parTrans" cxnId="{DB046383-4E9E-4650-9179-15FB8171F68E}">
      <dgm:prSet/>
      <dgm:spPr/>
      <dgm:t>
        <a:bodyPr/>
        <a:lstStyle/>
        <a:p>
          <a:endParaRPr lang="de-DE"/>
        </a:p>
      </dgm:t>
    </dgm:pt>
    <dgm:pt modelId="{D0E68F07-79EF-4AB3-9578-AD1F5D56C3B0}" type="sibTrans" cxnId="{DB046383-4E9E-4650-9179-15FB8171F68E}">
      <dgm:prSet/>
      <dgm:spPr/>
      <dgm:t>
        <a:bodyPr/>
        <a:lstStyle/>
        <a:p>
          <a:endParaRPr lang="de-DE"/>
        </a:p>
      </dgm:t>
    </dgm:pt>
    <dgm:pt modelId="{36F81CEC-2702-40E7-8391-F9A7DAF86781}">
      <dgm:prSet phldrT="[Text]" custT="1"/>
      <dgm:spPr/>
      <dgm:t>
        <a:bodyPr/>
        <a:lstStyle/>
        <a:p>
          <a:r>
            <a:rPr lang="de-DE" sz="1500" b="1" dirty="0">
              <a:latin typeface="Arial" panose="020B0604020202020204" pitchFamily="34" charset="0"/>
              <a:cs typeface="Arial" panose="020B0604020202020204" pitchFamily="34" charset="0"/>
            </a:rPr>
            <a:t>Ziel: </a:t>
          </a:r>
          <a:r>
            <a:rPr lang="de-DE" sz="1500" b="0" dirty="0">
              <a:latin typeface="Arial" panose="020B0604020202020204" pitchFamily="34" charset="0"/>
              <a:cs typeface="Arial" panose="020B0604020202020204" pitchFamily="34" charset="0"/>
            </a:rPr>
            <a:t>Lehrkräfte innerhalb von 18 Monaten sprachlich, pädagogisch und fachlich weiterzuqualifizieren und ihnen zu einem Einstieg in den Schuldienst zu verhelfen.</a:t>
          </a:r>
        </a:p>
      </dgm:t>
    </dgm:pt>
    <dgm:pt modelId="{EC9A8C0D-63A5-4AB7-83DE-19F61766D242}" type="parTrans" cxnId="{8617B37C-5E2C-4AEC-81C5-BFF89D3F4262}">
      <dgm:prSet/>
      <dgm:spPr/>
      <dgm:t>
        <a:bodyPr/>
        <a:lstStyle/>
        <a:p>
          <a:endParaRPr lang="de-DE"/>
        </a:p>
      </dgm:t>
    </dgm:pt>
    <dgm:pt modelId="{B3C0177F-F8C5-4D9D-887E-BA5FED0947C3}" type="sibTrans" cxnId="{8617B37C-5E2C-4AEC-81C5-BFF89D3F4262}">
      <dgm:prSet/>
      <dgm:spPr/>
      <dgm:t>
        <a:bodyPr/>
        <a:lstStyle/>
        <a:p>
          <a:endParaRPr lang="de-DE"/>
        </a:p>
      </dgm:t>
    </dgm:pt>
    <dgm:pt modelId="{4136AE37-D7DA-4ED2-AF16-C9EB6E40E0B3}">
      <dgm:prSet custT="1"/>
      <dgm:spPr/>
      <dgm:t>
        <a:bodyPr/>
        <a:lstStyle/>
        <a:p>
          <a:r>
            <a:rPr lang="de-DE" sz="1500" b="1" dirty="0">
              <a:latin typeface="Arial" panose="020B0604020202020204" pitchFamily="34" charset="0"/>
              <a:cs typeface="Arial" panose="020B0604020202020204" pitchFamily="34" charset="0"/>
            </a:rPr>
            <a:t>Curriculum: </a:t>
          </a:r>
          <a:r>
            <a:rPr lang="de-DE" sz="1500" dirty="0">
              <a:latin typeface="Arial" panose="020B0604020202020204" pitchFamily="34" charset="0"/>
              <a:cs typeface="Arial" panose="020B0604020202020204" pitchFamily="34" charset="0"/>
            </a:rPr>
            <a:t>Deutschkurse, Bildungswissenschaften, Fachdidaktik, Schulbesuche, Computerkurs. </a:t>
          </a:r>
          <a:r>
            <a:rPr lang="de-DE" sz="1500" b="1" dirty="0">
              <a:latin typeface="Arial" panose="020B0604020202020204" pitchFamily="34" charset="0"/>
              <a:cs typeface="Arial" panose="020B0604020202020204" pitchFamily="34" charset="0"/>
            </a:rPr>
            <a:t>Abschluss: </a:t>
          </a:r>
          <a:r>
            <a:rPr lang="de-DE" sz="1500" dirty="0">
              <a:latin typeface="Arial" panose="020B0604020202020204" pitchFamily="34" charset="0"/>
              <a:cs typeface="Arial" panose="020B0604020202020204" pitchFamily="34" charset="0"/>
            </a:rPr>
            <a:t> C1-Sprachzertifikat und Pädagogisches Zertifikat  </a:t>
          </a:r>
        </a:p>
      </dgm:t>
    </dgm:pt>
    <dgm:pt modelId="{EC8A3605-5BFA-4833-B56C-252A87F516DE}" type="parTrans" cxnId="{E4BDCD7B-0AD2-4CEA-9540-5006301456C8}">
      <dgm:prSet/>
      <dgm:spPr/>
      <dgm:t>
        <a:bodyPr/>
        <a:lstStyle/>
        <a:p>
          <a:endParaRPr lang="de-DE"/>
        </a:p>
      </dgm:t>
    </dgm:pt>
    <dgm:pt modelId="{F9FCE3F3-E85F-4551-8559-F2C143D5256C}" type="sibTrans" cxnId="{E4BDCD7B-0AD2-4CEA-9540-5006301456C8}">
      <dgm:prSet/>
      <dgm:spPr/>
      <dgm:t>
        <a:bodyPr/>
        <a:lstStyle/>
        <a:p>
          <a:endParaRPr lang="de-DE"/>
        </a:p>
      </dgm:t>
    </dgm:pt>
    <dgm:pt modelId="{5AC46F60-C4BF-45B9-90EA-8F4EEC3F97B7}">
      <dgm:prSet custT="1"/>
      <dgm:spPr/>
      <dgm:t>
        <a:bodyPr/>
        <a:lstStyle/>
        <a:p>
          <a:r>
            <a:rPr lang="de-DE" sz="1500" b="1" dirty="0">
              <a:latin typeface="Arial" panose="020B0604020202020204" pitchFamily="34" charset="0"/>
              <a:cs typeface="Arial" panose="020B0604020202020204" pitchFamily="34" charset="0"/>
            </a:rPr>
            <a:t>Berufliche Perspektiven:</a:t>
          </a:r>
          <a:r>
            <a:rPr lang="de-DE" sz="1500" b="0" dirty="0">
              <a:latin typeface="Arial" panose="020B0604020202020204" pitchFamily="34" charset="0"/>
              <a:cs typeface="Arial" panose="020B0604020202020204" pitchFamily="34" charset="0"/>
            </a:rPr>
            <a:t> Ein auf </a:t>
          </a:r>
          <a:r>
            <a:rPr lang="de-DE" sz="1500" dirty="0">
              <a:latin typeface="Arial" panose="020B0604020202020204" pitchFamily="34" charset="0"/>
              <a:cs typeface="Arial" panose="020B0604020202020204" pitchFamily="34" charset="0"/>
            </a:rPr>
            <a:t>2 Jahre befristeter Vertrag als Assistenzlehrkraft oder Pädagogische Unterrichtshilfe</a:t>
          </a:r>
        </a:p>
      </dgm:t>
    </dgm:pt>
    <dgm:pt modelId="{F7396A98-940C-4C0D-B2AE-A32020FF2882}" type="parTrans" cxnId="{9F674F7B-C83D-46E3-BC11-B9DEF602D08C}">
      <dgm:prSet/>
      <dgm:spPr/>
      <dgm:t>
        <a:bodyPr/>
        <a:lstStyle/>
        <a:p>
          <a:endParaRPr lang="de-DE"/>
        </a:p>
      </dgm:t>
    </dgm:pt>
    <dgm:pt modelId="{C42E3849-6916-4D04-9C19-05DD385CA844}" type="sibTrans" cxnId="{9F674F7B-C83D-46E3-BC11-B9DEF602D08C}">
      <dgm:prSet/>
      <dgm:spPr/>
      <dgm:t>
        <a:bodyPr/>
        <a:lstStyle/>
        <a:p>
          <a:endParaRPr lang="de-DE"/>
        </a:p>
      </dgm:t>
    </dgm:pt>
    <dgm:pt modelId="{B41D4D11-204F-BB4A-9FCF-0D95085F15BD}">
      <dgm:prSet phldrT="[Text]" custT="1"/>
      <dgm:spPr/>
      <dgm:t>
        <a:bodyPr/>
        <a:lstStyle/>
        <a:p>
          <a:r>
            <a:rPr lang="de-DE" sz="1500" b="1" dirty="0">
              <a:latin typeface="Arial" panose="020B0604020202020204" pitchFamily="34" charset="0"/>
              <a:cs typeface="Arial" panose="020B0604020202020204" pitchFamily="34" charset="0"/>
            </a:rPr>
            <a:t>Zielgruppe: </a:t>
          </a:r>
          <a:r>
            <a:rPr lang="de-DE" sz="1500" dirty="0">
              <a:latin typeface="Arial" panose="020B0604020202020204" pitchFamily="34" charset="0"/>
              <a:cs typeface="Arial" panose="020B0604020202020204" pitchFamily="34" charset="0"/>
            </a:rPr>
            <a:t>geflüchtete Lehrkräfte, die im Ausland ein Hochschulstudium absolviert und bereits Berufserfahrung an Schulen gesammelt haben. </a:t>
          </a:r>
          <a:endParaRPr lang="en-GB" sz="1500" dirty="0"/>
        </a:p>
      </dgm:t>
    </dgm:pt>
    <dgm:pt modelId="{D00C4275-5180-7D4C-A19F-23831BA95DA0}" type="parTrans" cxnId="{3F5B527D-12B8-1A4D-B7FF-4FB3ABD69D3E}">
      <dgm:prSet/>
      <dgm:spPr/>
      <dgm:t>
        <a:bodyPr/>
        <a:lstStyle/>
        <a:p>
          <a:endParaRPr lang="en-GB"/>
        </a:p>
      </dgm:t>
    </dgm:pt>
    <dgm:pt modelId="{0EACF68E-0FEE-3D46-9209-E1F0FC332517}" type="sibTrans" cxnId="{3F5B527D-12B8-1A4D-B7FF-4FB3ABD69D3E}">
      <dgm:prSet/>
      <dgm:spPr/>
      <dgm:t>
        <a:bodyPr/>
        <a:lstStyle/>
        <a:p>
          <a:endParaRPr lang="en-GB"/>
        </a:p>
      </dgm:t>
    </dgm:pt>
    <dgm:pt modelId="{658351C8-7F65-4BE5-93F1-092C35230C19}" type="pres">
      <dgm:prSet presAssocID="{90B256AC-0098-479A-AE9E-2D21A492231D}" presName="Name0" presStyleCnt="0">
        <dgm:presLayoutVars>
          <dgm:chMax val="7"/>
          <dgm:chPref val="7"/>
          <dgm:dir/>
        </dgm:presLayoutVars>
      </dgm:prSet>
      <dgm:spPr/>
      <dgm:t>
        <a:bodyPr/>
        <a:lstStyle/>
        <a:p>
          <a:endParaRPr lang="de-DE"/>
        </a:p>
      </dgm:t>
    </dgm:pt>
    <dgm:pt modelId="{249716F7-2302-42AE-ACE3-D1034B769989}" type="pres">
      <dgm:prSet presAssocID="{90B256AC-0098-479A-AE9E-2D21A492231D}" presName="Name1" presStyleCnt="0"/>
      <dgm:spPr/>
    </dgm:pt>
    <dgm:pt modelId="{08E42A27-8A2D-4D72-97CB-78828C66062F}" type="pres">
      <dgm:prSet presAssocID="{90B256AC-0098-479A-AE9E-2D21A492231D}" presName="cycle" presStyleCnt="0"/>
      <dgm:spPr/>
    </dgm:pt>
    <dgm:pt modelId="{12643130-8B3D-44B9-B6A9-F3F54F004D73}" type="pres">
      <dgm:prSet presAssocID="{90B256AC-0098-479A-AE9E-2D21A492231D}" presName="srcNode" presStyleLbl="node1" presStyleIdx="0" presStyleCnt="5"/>
      <dgm:spPr/>
    </dgm:pt>
    <dgm:pt modelId="{C393EA67-753B-42F0-AD47-40562ACC39B4}" type="pres">
      <dgm:prSet presAssocID="{90B256AC-0098-479A-AE9E-2D21A492231D}" presName="conn" presStyleLbl="parChTrans1D2" presStyleIdx="0" presStyleCnt="1"/>
      <dgm:spPr/>
      <dgm:t>
        <a:bodyPr/>
        <a:lstStyle/>
        <a:p>
          <a:endParaRPr lang="de-DE"/>
        </a:p>
      </dgm:t>
    </dgm:pt>
    <dgm:pt modelId="{7F1C2A03-6906-48EB-9BB8-38B5486E49A8}" type="pres">
      <dgm:prSet presAssocID="{90B256AC-0098-479A-AE9E-2D21A492231D}" presName="extraNode" presStyleLbl="node1" presStyleIdx="0" presStyleCnt="5"/>
      <dgm:spPr/>
    </dgm:pt>
    <dgm:pt modelId="{AD9258BD-BE28-4808-A53D-6C6C71EE2301}" type="pres">
      <dgm:prSet presAssocID="{90B256AC-0098-479A-AE9E-2D21A492231D}" presName="dstNode" presStyleLbl="node1" presStyleIdx="0" presStyleCnt="5"/>
      <dgm:spPr/>
    </dgm:pt>
    <dgm:pt modelId="{BF603D67-7DB2-492B-AE4E-B338AFB2D45A}" type="pres">
      <dgm:prSet presAssocID="{4FC13730-BDB6-46EA-9EB0-102A453612A7}" presName="text_1" presStyleLbl="node1" presStyleIdx="0" presStyleCnt="5">
        <dgm:presLayoutVars>
          <dgm:bulletEnabled val="1"/>
        </dgm:presLayoutVars>
      </dgm:prSet>
      <dgm:spPr/>
      <dgm:t>
        <a:bodyPr/>
        <a:lstStyle/>
        <a:p>
          <a:endParaRPr lang="de-DE"/>
        </a:p>
      </dgm:t>
    </dgm:pt>
    <dgm:pt modelId="{5383F58F-B0A6-42D8-A2B8-C65695BC776C}" type="pres">
      <dgm:prSet presAssocID="{4FC13730-BDB6-46EA-9EB0-102A453612A7}" presName="accent_1" presStyleCnt="0"/>
      <dgm:spPr/>
    </dgm:pt>
    <dgm:pt modelId="{DD71ADB4-6339-4279-B08C-D706CD80A991}" type="pres">
      <dgm:prSet presAssocID="{4FC13730-BDB6-46EA-9EB0-102A453612A7}" presName="accentRepeatNode" presStyleLbl="solidFgAcc1" presStyleIdx="0" presStyleCnt="5"/>
      <dgm:spPr/>
    </dgm:pt>
    <dgm:pt modelId="{A90C491E-274F-9C40-87D9-75051978564F}" type="pres">
      <dgm:prSet presAssocID="{B41D4D11-204F-BB4A-9FCF-0D95085F15BD}" presName="text_2" presStyleLbl="node1" presStyleIdx="1" presStyleCnt="5">
        <dgm:presLayoutVars>
          <dgm:bulletEnabled val="1"/>
        </dgm:presLayoutVars>
      </dgm:prSet>
      <dgm:spPr/>
      <dgm:t>
        <a:bodyPr/>
        <a:lstStyle/>
        <a:p>
          <a:endParaRPr lang="de-DE"/>
        </a:p>
      </dgm:t>
    </dgm:pt>
    <dgm:pt modelId="{8B7F2DC1-B513-6C42-A6E3-06059CC8A785}" type="pres">
      <dgm:prSet presAssocID="{B41D4D11-204F-BB4A-9FCF-0D95085F15BD}" presName="accent_2" presStyleCnt="0"/>
      <dgm:spPr/>
    </dgm:pt>
    <dgm:pt modelId="{45391E72-5A99-C242-9198-15BA92CD557C}" type="pres">
      <dgm:prSet presAssocID="{B41D4D11-204F-BB4A-9FCF-0D95085F15BD}" presName="accentRepeatNode" presStyleLbl="solidFgAcc1" presStyleIdx="1" presStyleCnt="5"/>
      <dgm:spPr/>
    </dgm:pt>
    <dgm:pt modelId="{BFF7D1A7-340B-6348-A534-E1A2BEE82509}" type="pres">
      <dgm:prSet presAssocID="{36F81CEC-2702-40E7-8391-F9A7DAF86781}" presName="text_3" presStyleLbl="node1" presStyleIdx="2" presStyleCnt="5">
        <dgm:presLayoutVars>
          <dgm:bulletEnabled val="1"/>
        </dgm:presLayoutVars>
      </dgm:prSet>
      <dgm:spPr/>
      <dgm:t>
        <a:bodyPr/>
        <a:lstStyle/>
        <a:p>
          <a:endParaRPr lang="de-DE"/>
        </a:p>
      </dgm:t>
    </dgm:pt>
    <dgm:pt modelId="{24DB2FA8-E75F-C14C-9EE2-042E553505CF}" type="pres">
      <dgm:prSet presAssocID="{36F81CEC-2702-40E7-8391-F9A7DAF86781}" presName="accent_3" presStyleCnt="0"/>
      <dgm:spPr/>
    </dgm:pt>
    <dgm:pt modelId="{FC9B3057-9C65-4356-9247-4DB69DEAD4D3}" type="pres">
      <dgm:prSet presAssocID="{36F81CEC-2702-40E7-8391-F9A7DAF86781}" presName="accentRepeatNode" presStyleLbl="solidFgAcc1" presStyleIdx="2" presStyleCnt="5"/>
      <dgm:spPr/>
    </dgm:pt>
    <dgm:pt modelId="{DF599AA6-F3EF-A74C-B574-967BD925718F}" type="pres">
      <dgm:prSet presAssocID="{4136AE37-D7DA-4ED2-AF16-C9EB6E40E0B3}" presName="text_4" presStyleLbl="node1" presStyleIdx="3" presStyleCnt="5" custScaleY="135647">
        <dgm:presLayoutVars>
          <dgm:bulletEnabled val="1"/>
        </dgm:presLayoutVars>
      </dgm:prSet>
      <dgm:spPr/>
      <dgm:t>
        <a:bodyPr/>
        <a:lstStyle/>
        <a:p>
          <a:endParaRPr lang="de-DE"/>
        </a:p>
      </dgm:t>
    </dgm:pt>
    <dgm:pt modelId="{FE2572AC-D289-F542-AB62-3D03B5E705DD}" type="pres">
      <dgm:prSet presAssocID="{4136AE37-D7DA-4ED2-AF16-C9EB6E40E0B3}" presName="accent_4" presStyleCnt="0"/>
      <dgm:spPr/>
    </dgm:pt>
    <dgm:pt modelId="{27CC0DEE-7129-4746-9B11-17CF01FA3942}" type="pres">
      <dgm:prSet presAssocID="{4136AE37-D7DA-4ED2-AF16-C9EB6E40E0B3}" presName="accentRepeatNode" presStyleLbl="solidFgAcc1" presStyleIdx="3" presStyleCnt="5"/>
      <dgm:spPr/>
    </dgm:pt>
    <dgm:pt modelId="{D74DB288-BC61-A342-9762-5B417B2DD579}" type="pres">
      <dgm:prSet presAssocID="{5AC46F60-C4BF-45B9-90EA-8F4EEC3F97B7}" presName="text_5" presStyleLbl="node1" presStyleIdx="4" presStyleCnt="5">
        <dgm:presLayoutVars>
          <dgm:bulletEnabled val="1"/>
        </dgm:presLayoutVars>
      </dgm:prSet>
      <dgm:spPr/>
      <dgm:t>
        <a:bodyPr/>
        <a:lstStyle/>
        <a:p>
          <a:endParaRPr lang="de-DE"/>
        </a:p>
      </dgm:t>
    </dgm:pt>
    <dgm:pt modelId="{7B97DBE6-9BAD-D440-A3BE-04EBF7525459}" type="pres">
      <dgm:prSet presAssocID="{5AC46F60-C4BF-45B9-90EA-8F4EEC3F97B7}" presName="accent_5" presStyleCnt="0"/>
      <dgm:spPr/>
    </dgm:pt>
    <dgm:pt modelId="{99107391-A29E-4CD8-9A87-BB0916FAEC90}" type="pres">
      <dgm:prSet presAssocID="{5AC46F60-C4BF-45B9-90EA-8F4EEC3F97B7}" presName="accentRepeatNode" presStyleLbl="solidFgAcc1" presStyleIdx="4" presStyleCnt="5"/>
      <dgm:spPr/>
    </dgm:pt>
  </dgm:ptLst>
  <dgm:cxnLst>
    <dgm:cxn modelId="{DB046383-4E9E-4650-9179-15FB8171F68E}" srcId="{90B256AC-0098-479A-AE9E-2D21A492231D}" destId="{4FC13730-BDB6-46EA-9EB0-102A453612A7}" srcOrd="0" destOrd="0" parTransId="{A9734086-5867-4073-97F6-3101ECC45750}" sibTransId="{D0E68F07-79EF-4AB3-9578-AD1F5D56C3B0}"/>
    <dgm:cxn modelId="{9F674F7B-C83D-46E3-BC11-B9DEF602D08C}" srcId="{90B256AC-0098-479A-AE9E-2D21A492231D}" destId="{5AC46F60-C4BF-45B9-90EA-8F4EEC3F97B7}" srcOrd="4" destOrd="0" parTransId="{F7396A98-940C-4C0D-B2AE-A32020FF2882}" sibTransId="{C42E3849-6916-4D04-9C19-05DD385CA844}"/>
    <dgm:cxn modelId="{B71374A8-52A0-9D47-90A8-CABE0DCADD74}" type="presOf" srcId="{36F81CEC-2702-40E7-8391-F9A7DAF86781}" destId="{BFF7D1A7-340B-6348-A534-E1A2BEE82509}" srcOrd="0" destOrd="0" presId="urn:microsoft.com/office/officeart/2008/layout/VerticalCurvedList"/>
    <dgm:cxn modelId="{53A382A0-7CD2-E041-97EC-F056D00A0D50}" type="presOf" srcId="{5AC46F60-C4BF-45B9-90EA-8F4EEC3F97B7}" destId="{D74DB288-BC61-A342-9762-5B417B2DD579}" srcOrd="0" destOrd="0" presId="urn:microsoft.com/office/officeart/2008/layout/VerticalCurvedList"/>
    <dgm:cxn modelId="{E4BDCD7B-0AD2-4CEA-9540-5006301456C8}" srcId="{90B256AC-0098-479A-AE9E-2D21A492231D}" destId="{4136AE37-D7DA-4ED2-AF16-C9EB6E40E0B3}" srcOrd="3" destOrd="0" parTransId="{EC8A3605-5BFA-4833-B56C-252A87F516DE}" sibTransId="{F9FCE3F3-E85F-4551-8559-F2C143D5256C}"/>
    <dgm:cxn modelId="{37439B4B-6B0B-4B86-AAE2-D1ED16A9A58B}" type="presOf" srcId="{90B256AC-0098-479A-AE9E-2D21A492231D}" destId="{658351C8-7F65-4BE5-93F1-092C35230C19}" srcOrd="0" destOrd="0" presId="urn:microsoft.com/office/officeart/2008/layout/VerticalCurvedList"/>
    <dgm:cxn modelId="{0383F0B3-E902-C442-ACC5-34BC12550946}" type="presOf" srcId="{B41D4D11-204F-BB4A-9FCF-0D95085F15BD}" destId="{A90C491E-274F-9C40-87D9-75051978564F}" srcOrd="0" destOrd="0" presId="urn:microsoft.com/office/officeart/2008/layout/VerticalCurvedList"/>
    <dgm:cxn modelId="{FC042EBA-5209-434D-9619-E5367AF72E49}" type="presOf" srcId="{4FC13730-BDB6-46EA-9EB0-102A453612A7}" destId="{BF603D67-7DB2-492B-AE4E-B338AFB2D45A}" srcOrd="0" destOrd="0" presId="urn:microsoft.com/office/officeart/2008/layout/VerticalCurvedList"/>
    <dgm:cxn modelId="{8617B37C-5E2C-4AEC-81C5-BFF89D3F4262}" srcId="{90B256AC-0098-479A-AE9E-2D21A492231D}" destId="{36F81CEC-2702-40E7-8391-F9A7DAF86781}" srcOrd="2" destOrd="0" parTransId="{EC9A8C0D-63A5-4AB7-83DE-19F61766D242}" sibTransId="{B3C0177F-F8C5-4D9D-887E-BA5FED0947C3}"/>
    <dgm:cxn modelId="{D208DF41-9628-A047-9E67-576FF4B6524B}" type="presOf" srcId="{4136AE37-D7DA-4ED2-AF16-C9EB6E40E0B3}" destId="{DF599AA6-F3EF-A74C-B574-967BD925718F}" srcOrd="0" destOrd="0" presId="urn:microsoft.com/office/officeart/2008/layout/VerticalCurvedList"/>
    <dgm:cxn modelId="{3F5B527D-12B8-1A4D-B7FF-4FB3ABD69D3E}" srcId="{90B256AC-0098-479A-AE9E-2D21A492231D}" destId="{B41D4D11-204F-BB4A-9FCF-0D95085F15BD}" srcOrd="1" destOrd="0" parTransId="{D00C4275-5180-7D4C-A19F-23831BA95DA0}" sibTransId="{0EACF68E-0FEE-3D46-9209-E1F0FC332517}"/>
    <dgm:cxn modelId="{EEF4E202-781B-4EDE-AE7D-5A1B35D443D9}" type="presOf" srcId="{D0E68F07-79EF-4AB3-9578-AD1F5D56C3B0}" destId="{C393EA67-753B-42F0-AD47-40562ACC39B4}" srcOrd="0" destOrd="0" presId="urn:microsoft.com/office/officeart/2008/layout/VerticalCurvedList"/>
    <dgm:cxn modelId="{8B6AFF6A-5FDA-4E07-8F92-BFD77D0A780C}" type="presParOf" srcId="{658351C8-7F65-4BE5-93F1-092C35230C19}" destId="{249716F7-2302-42AE-ACE3-D1034B769989}" srcOrd="0" destOrd="0" presId="urn:microsoft.com/office/officeart/2008/layout/VerticalCurvedList"/>
    <dgm:cxn modelId="{F864C957-DCD8-490C-BDF8-62542D611F49}" type="presParOf" srcId="{249716F7-2302-42AE-ACE3-D1034B769989}" destId="{08E42A27-8A2D-4D72-97CB-78828C66062F}" srcOrd="0" destOrd="0" presId="urn:microsoft.com/office/officeart/2008/layout/VerticalCurvedList"/>
    <dgm:cxn modelId="{AD04683D-880A-4EEE-BA87-1DA5FE250618}" type="presParOf" srcId="{08E42A27-8A2D-4D72-97CB-78828C66062F}" destId="{12643130-8B3D-44B9-B6A9-F3F54F004D73}" srcOrd="0" destOrd="0" presId="urn:microsoft.com/office/officeart/2008/layout/VerticalCurvedList"/>
    <dgm:cxn modelId="{E5D07872-C954-44A3-9B32-626DBFE80CDC}" type="presParOf" srcId="{08E42A27-8A2D-4D72-97CB-78828C66062F}" destId="{C393EA67-753B-42F0-AD47-40562ACC39B4}" srcOrd="1" destOrd="0" presId="urn:microsoft.com/office/officeart/2008/layout/VerticalCurvedList"/>
    <dgm:cxn modelId="{60235BC7-5686-483A-969F-6A6258EB63D6}" type="presParOf" srcId="{08E42A27-8A2D-4D72-97CB-78828C66062F}" destId="{7F1C2A03-6906-48EB-9BB8-38B5486E49A8}" srcOrd="2" destOrd="0" presId="urn:microsoft.com/office/officeart/2008/layout/VerticalCurvedList"/>
    <dgm:cxn modelId="{F7731DD2-515B-4FC4-A1F1-A899B6142C0B}" type="presParOf" srcId="{08E42A27-8A2D-4D72-97CB-78828C66062F}" destId="{AD9258BD-BE28-4808-A53D-6C6C71EE2301}" srcOrd="3" destOrd="0" presId="urn:microsoft.com/office/officeart/2008/layout/VerticalCurvedList"/>
    <dgm:cxn modelId="{0B108E07-D181-4694-AC11-5704930E33C2}" type="presParOf" srcId="{249716F7-2302-42AE-ACE3-D1034B769989}" destId="{BF603D67-7DB2-492B-AE4E-B338AFB2D45A}" srcOrd="1" destOrd="0" presId="urn:microsoft.com/office/officeart/2008/layout/VerticalCurvedList"/>
    <dgm:cxn modelId="{04D2F780-E556-402F-B6D9-AC810EF5DC08}" type="presParOf" srcId="{249716F7-2302-42AE-ACE3-D1034B769989}" destId="{5383F58F-B0A6-42D8-A2B8-C65695BC776C}" srcOrd="2" destOrd="0" presId="urn:microsoft.com/office/officeart/2008/layout/VerticalCurvedList"/>
    <dgm:cxn modelId="{8678F84F-B44A-43B9-B28C-8212DB85E8F4}" type="presParOf" srcId="{5383F58F-B0A6-42D8-A2B8-C65695BC776C}" destId="{DD71ADB4-6339-4279-B08C-D706CD80A991}" srcOrd="0" destOrd="0" presId="urn:microsoft.com/office/officeart/2008/layout/VerticalCurvedList"/>
    <dgm:cxn modelId="{20A9B2E2-4800-1347-A20B-C64A24DCDFDC}" type="presParOf" srcId="{249716F7-2302-42AE-ACE3-D1034B769989}" destId="{A90C491E-274F-9C40-87D9-75051978564F}" srcOrd="3" destOrd="0" presId="urn:microsoft.com/office/officeart/2008/layout/VerticalCurvedList"/>
    <dgm:cxn modelId="{6DF17FAC-D9AD-A44D-B636-A19E0FBB832F}" type="presParOf" srcId="{249716F7-2302-42AE-ACE3-D1034B769989}" destId="{8B7F2DC1-B513-6C42-A6E3-06059CC8A785}" srcOrd="4" destOrd="0" presId="urn:microsoft.com/office/officeart/2008/layout/VerticalCurvedList"/>
    <dgm:cxn modelId="{CE09B44A-49B8-E040-942F-B474CA0E94CD}" type="presParOf" srcId="{8B7F2DC1-B513-6C42-A6E3-06059CC8A785}" destId="{45391E72-5A99-C242-9198-15BA92CD557C}" srcOrd="0" destOrd="0" presId="urn:microsoft.com/office/officeart/2008/layout/VerticalCurvedList"/>
    <dgm:cxn modelId="{5622F056-D9F4-2147-8CBE-7E70956B0975}" type="presParOf" srcId="{249716F7-2302-42AE-ACE3-D1034B769989}" destId="{BFF7D1A7-340B-6348-A534-E1A2BEE82509}" srcOrd="5" destOrd="0" presId="urn:microsoft.com/office/officeart/2008/layout/VerticalCurvedList"/>
    <dgm:cxn modelId="{CC5A5A00-362A-E846-8499-2DC3EFB0D9CE}" type="presParOf" srcId="{249716F7-2302-42AE-ACE3-D1034B769989}" destId="{24DB2FA8-E75F-C14C-9EE2-042E553505CF}" srcOrd="6" destOrd="0" presId="urn:microsoft.com/office/officeart/2008/layout/VerticalCurvedList"/>
    <dgm:cxn modelId="{4FFC419D-92D3-D948-B7EF-B2573D657C90}" type="presParOf" srcId="{24DB2FA8-E75F-C14C-9EE2-042E553505CF}" destId="{FC9B3057-9C65-4356-9247-4DB69DEAD4D3}" srcOrd="0" destOrd="0" presId="urn:microsoft.com/office/officeart/2008/layout/VerticalCurvedList"/>
    <dgm:cxn modelId="{1672A213-B292-C44F-9703-2E4D23AE202F}" type="presParOf" srcId="{249716F7-2302-42AE-ACE3-D1034B769989}" destId="{DF599AA6-F3EF-A74C-B574-967BD925718F}" srcOrd="7" destOrd="0" presId="urn:microsoft.com/office/officeart/2008/layout/VerticalCurvedList"/>
    <dgm:cxn modelId="{AFAEC144-DD02-E943-9A2B-315FFD9B8B24}" type="presParOf" srcId="{249716F7-2302-42AE-ACE3-D1034B769989}" destId="{FE2572AC-D289-F542-AB62-3D03B5E705DD}" srcOrd="8" destOrd="0" presId="urn:microsoft.com/office/officeart/2008/layout/VerticalCurvedList"/>
    <dgm:cxn modelId="{A6D88043-345D-5D4F-AC85-7BFD092EB30D}" type="presParOf" srcId="{FE2572AC-D289-F542-AB62-3D03B5E705DD}" destId="{27CC0DEE-7129-4746-9B11-17CF01FA3942}" srcOrd="0" destOrd="0" presId="urn:microsoft.com/office/officeart/2008/layout/VerticalCurvedList"/>
    <dgm:cxn modelId="{AC7415EE-A73C-D54E-B445-2318FFA300BA}" type="presParOf" srcId="{249716F7-2302-42AE-ACE3-D1034B769989}" destId="{D74DB288-BC61-A342-9762-5B417B2DD579}" srcOrd="9" destOrd="0" presId="urn:microsoft.com/office/officeart/2008/layout/VerticalCurvedList"/>
    <dgm:cxn modelId="{6F938410-0398-CD44-8DB8-091EE0F4A910}" type="presParOf" srcId="{249716F7-2302-42AE-ACE3-D1034B769989}" destId="{7B97DBE6-9BAD-D440-A3BE-04EBF7525459}" srcOrd="10" destOrd="0" presId="urn:microsoft.com/office/officeart/2008/layout/VerticalCurvedList"/>
    <dgm:cxn modelId="{9C20BAFE-D464-C047-B584-EA0104AB39FD}" type="presParOf" srcId="{7B97DBE6-9BAD-D440-A3BE-04EBF7525459}" destId="{99107391-A29E-4CD8-9A87-BB0916FAEC9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3EA67-753B-42F0-AD47-40562ACC39B4}">
      <dsp:nvSpPr>
        <dsp:cNvPr id="0" name=""/>
        <dsp:cNvSpPr/>
      </dsp:nvSpPr>
      <dsp:spPr>
        <a:xfrm>
          <a:off x="-6070124" y="-928767"/>
          <a:ext cx="7225947" cy="7225947"/>
        </a:xfrm>
        <a:prstGeom prst="blockArc">
          <a:avLst>
            <a:gd name="adj1" fmla="val 18900000"/>
            <a:gd name="adj2" fmla="val 2700000"/>
            <a:gd name="adj3" fmla="val 299"/>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603D67-7DB2-492B-AE4E-B338AFB2D45A}">
      <dsp:nvSpPr>
        <dsp:cNvPr id="0" name=""/>
        <dsp:cNvSpPr/>
      </dsp:nvSpPr>
      <dsp:spPr>
        <a:xfrm>
          <a:off x="505073" y="335418"/>
          <a:ext cx="6242723" cy="67126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818" tIns="38100" rIns="38100" bIns="38100" numCol="1" spcCol="1270" anchor="ctr" anchorCtr="0">
          <a:noAutofit/>
        </a:bodyPr>
        <a:lstStyle/>
        <a:p>
          <a:pPr lvl="0" algn="l" defTabSz="666750">
            <a:lnSpc>
              <a:spcPct val="90000"/>
            </a:lnSpc>
            <a:spcBef>
              <a:spcPct val="0"/>
            </a:spcBef>
            <a:spcAft>
              <a:spcPct val="35000"/>
            </a:spcAft>
          </a:pPr>
          <a:r>
            <a:rPr lang="de-DE" sz="1500" b="1" u="none" kern="1200" dirty="0">
              <a:latin typeface="Arial" panose="020B0604020202020204" pitchFamily="34" charset="0"/>
              <a:cs typeface="Arial" panose="020B0604020202020204" pitchFamily="34" charset="0"/>
            </a:rPr>
            <a:t>Hintergrund: </a:t>
          </a:r>
          <a:r>
            <a:rPr lang="de-DE" sz="1500" kern="1200" dirty="0">
              <a:latin typeface="Arial" panose="020B0604020202020204" pitchFamily="34" charset="0"/>
              <a:cs typeface="Arial" panose="020B0604020202020204" pitchFamily="34" charset="0"/>
            </a:rPr>
            <a:t>Antwort auf die Fluchtbewegungen 2015 – mit dem Gedanken, die ankommenden Lehrkräfte möglichst schnell in den Schuldienst einzugliedern.</a:t>
          </a:r>
        </a:p>
      </dsp:txBody>
      <dsp:txXfrm>
        <a:off x="505073" y="335418"/>
        <a:ext cx="6242723" cy="671266"/>
      </dsp:txXfrm>
    </dsp:sp>
    <dsp:sp modelId="{DD71ADB4-6339-4279-B08C-D706CD80A991}">
      <dsp:nvSpPr>
        <dsp:cNvPr id="0" name=""/>
        <dsp:cNvSpPr/>
      </dsp:nvSpPr>
      <dsp:spPr>
        <a:xfrm>
          <a:off x="85532" y="251510"/>
          <a:ext cx="839082" cy="83908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0C491E-274F-9C40-87D9-75051978564F}">
      <dsp:nvSpPr>
        <dsp:cNvPr id="0" name=""/>
        <dsp:cNvSpPr/>
      </dsp:nvSpPr>
      <dsp:spPr>
        <a:xfrm>
          <a:off x="986083" y="1341995"/>
          <a:ext cx="5761713" cy="671266"/>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818" tIns="38100" rIns="38100" bIns="38100" numCol="1" spcCol="1270" anchor="ctr" anchorCtr="0">
          <a:noAutofit/>
        </a:bodyPr>
        <a:lstStyle/>
        <a:p>
          <a:pPr lvl="0" algn="l" defTabSz="666750">
            <a:lnSpc>
              <a:spcPct val="90000"/>
            </a:lnSpc>
            <a:spcBef>
              <a:spcPct val="0"/>
            </a:spcBef>
            <a:spcAft>
              <a:spcPct val="35000"/>
            </a:spcAft>
          </a:pPr>
          <a:r>
            <a:rPr lang="de-DE" sz="1500" b="1" kern="1200" dirty="0">
              <a:latin typeface="Arial" panose="020B0604020202020204" pitchFamily="34" charset="0"/>
              <a:cs typeface="Arial" panose="020B0604020202020204" pitchFamily="34" charset="0"/>
            </a:rPr>
            <a:t>Zielgruppe: </a:t>
          </a:r>
          <a:r>
            <a:rPr lang="de-DE" sz="1500" kern="1200" dirty="0">
              <a:latin typeface="Arial" panose="020B0604020202020204" pitchFamily="34" charset="0"/>
              <a:cs typeface="Arial" panose="020B0604020202020204" pitchFamily="34" charset="0"/>
            </a:rPr>
            <a:t>geflüchtete Lehrkräfte, die im Ausland ein Hochschulstudium absolviert und bereits Berufserfahrung an Schulen gesammelt haben. </a:t>
          </a:r>
          <a:endParaRPr lang="en-GB" sz="1500" kern="1200" dirty="0"/>
        </a:p>
      </dsp:txBody>
      <dsp:txXfrm>
        <a:off x="986083" y="1341995"/>
        <a:ext cx="5761713" cy="671266"/>
      </dsp:txXfrm>
    </dsp:sp>
    <dsp:sp modelId="{45391E72-5A99-C242-9198-15BA92CD557C}">
      <dsp:nvSpPr>
        <dsp:cNvPr id="0" name=""/>
        <dsp:cNvSpPr/>
      </dsp:nvSpPr>
      <dsp:spPr>
        <a:xfrm>
          <a:off x="566542" y="1258087"/>
          <a:ext cx="839082" cy="839082"/>
        </a:xfrm>
        <a:prstGeom prst="ellipse">
          <a:avLst/>
        </a:prstGeom>
        <a:solidFill>
          <a:schemeClr val="lt1">
            <a:hueOff val="0"/>
            <a:satOff val="0"/>
            <a:lumOff val="0"/>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sp>
    <dsp:sp modelId="{BFF7D1A7-340B-6348-A534-E1A2BEE82509}">
      <dsp:nvSpPr>
        <dsp:cNvPr id="0" name=""/>
        <dsp:cNvSpPr/>
      </dsp:nvSpPr>
      <dsp:spPr>
        <a:xfrm>
          <a:off x="1133715" y="2348573"/>
          <a:ext cx="5614082" cy="671266"/>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818" tIns="38100" rIns="38100" bIns="38100" numCol="1" spcCol="1270" anchor="ctr" anchorCtr="0">
          <a:noAutofit/>
        </a:bodyPr>
        <a:lstStyle/>
        <a:p>
          <a:pPr lvl="0" algn="l" defTabSz="666750">
            <a:lnSpc>
              <a:spcPct val="90000"/>
            </a:lnSpc>
            <a:spcBef>
              <a:spcPct val="0"/>
            </a:spcBef>
            <a:spcAft>
              <a:spcPct val="35000"/>
            </a:spcAft>
          </a:pPr>
          <a:r>
            <a:rPr lang="de-DE" sz="1500" b="1" kern="1200" dirty="0">
              <a:latin typeface="Arial" panose="020B0604020202020204" pitchFamily="34" charset="0"/>
              <a:cs typeface="Arial" panose="020B0604020202020204" pitchFamily="34" charset="0"/>
            </a:rPr>
            <a:t>Ziel: </a:t>
          </a:r>
          <a:r>
            <a:rPr lang="de-DE" sz="1500" b="0" kern="1200" dirty="0">
              <a:latin typeface="Arial" panose="020B0604020202020204" pitchFamily="34" charset="0"/>
              <a:cs typeface="Arial" panose="020B0604020202020204" pitchFamily="34" charset="0"/>
            </a:rPr>
            <a:t>Lehrkräfte innerhalb von 18 Monaten sprachlich, pädagogisch und fachlich weiterzuqualifizieren und ihnen zu einem Einstieg in den Schuldienst zu verhelfen.</a:t>
          </a:r>
        </a:p>
      </dsp:txBody>
      <dsp:txXfrm>
        <a:off x="1133715" y="2348573"/>
        <a:ext cx="5614082" cy="671266"/>
      </dsp:txXfrm>
    </dsp:sp>
    <dsp:sp modelId="{FC9B3057-9C65-4356-9247-4DB69DEAD4D3}">
      <dsp:nvSpPr>
        <dsp:cNvPr id="0" name=""/>
        <dsp:cNvSpPr/>
      </dsp:nvSpPr>
      <dsp:spPr>
        <a:xfrm>
          <a:off x="714173" y="2264665"/>
          <a:ext cx="839082" cy="839082"/>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DF599AA6-F3EF-A74C-B574-967BD925718F}">
      <dsp:nvSpPr>
        <dsp:cNvPr id="0" name=""/>
        <dsp:cNvSpPr/>
      </dsp:nvSpPr>
      <dsp:spPr>
        <a:xfrm>
          <a:off x="986083" y="3235507"/>
          <a:ext cx="5761713" cy="910552"/>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818" tIns="38100" rIns="38100" bIns="38100" numCol="1" spcCol="1270" anchor="ctr" anchorCtr="0">
          <a:noAutofit/>
        </a:bodyPr>
        <a:lstStyle/>
        <a:p>
          <a:pPr lvl="0" algn="l" defTabSz="666750">
            <a:lnSpc>
              <a:spcPct val="90000"/>
            </a:lnSpc>
            <a:spcBef>
              <a:spcPct val="0"/>
            </a:spcBef>
            <a:spcAft>
              <a:spcPct val="35000"/>
            </a:spcAft>
          </a:pPr>
          <a:r>
            <a:rPr lang="de-DE" sz="1500" b="1" kern="1200" dirty="0">
              <a:latin typeface="Arial" panose="020B0604020202020204" pitchFamily="34" charset="0"/>
              <a:cs typeface="Arial" panose="020B0604020202020204" pitchFamily="34" charset="0"/>
            </a:rPr>
            <a:t>Curriculum: </a:t>
          </a:r>
          <a:r>
            <a:rPr lang="de-DE" sz="1500" kern="1200" dirty="0">
              <a:latin typeface="Arial" panose="020B0604020202020204" pitchFamily="34" charset="0"/>
              <a:cs typeface="Arial" panose="020B0604020202020204" pitchFamily="34" charset="0"/>
            </a:rPr>
            <a:t>Deutschkurse, Bildungswissenschaften, Fachdidaktik, Schulbesuche, Computerkurs. </a:t>
          </a:r>
          <a:r>
            <a:rPr lang="de-DE" sz="1500" b="1" kern="1200" dirty="0">
              <a:latin typeface="Arial" panose="020B0604020202020204" pitchFamily="34" charset="0"/>
              <a:cs typeface="Arial" panose="020B0604020202020204" pitchFamily="34" charset="0"/>
            </a:rPr>
            <a:t>Abschluss: </a:t>
          </a:r>
          <a:r>
            <a:rPr lang="de-DE" sz="1500" kern="1200" dirty="0">
              <a:latin typeface="Arial" panose="020B0604020202020204" pitchFamily="34" charset="0"/>
              <a:cs typeface="Arial" panose="020B0604020202020204" pitchFamily="34" charset="0"/>
            </a:rPr>
            <a:t> C1-Sprachzertifikat und Pädagogisches Zertifikat  </a:t>
          </a:r>
        </a:p>
      </dsp:txBody>
      <dsp:txXfrm>
        <a:off x="986083" y="3235507"/>
        <a:ext cx="5761713" cy="910552"/>
      </dsp:txXfrm>
    </dsp:sp>
    <dsp:sp modelId="{27CC0DEE-7129-4746-9B11-17CF01FA3942}">
      <dsp:nvSpPr>
        <dsp:cNvPr id="0" name=""/>
        <dsp:cNvSpPr/>
      </dsp:nvSpPr>
      <dsp:spPr>
        <a:xfrm>
          <a:off x="566542" y="3271242"/>
          <a:ext cx="839082" cy="839082"/>
        </a:xfrm>
        <a:prstGeom prst="ellipse">
          <a:avLst/>
        </a:prstGeom>
        <a:solidFill>
          <a:schemeClr val="lt1">
            <a:hueOff val="0"/>
            <a:satOff val="0"/>
            <a:lumOff val="0"/>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sp>
    <dsp:sp modelId="{D74DB288-BC61-A342-9762-5B417B2DD579}">
      <dsp:nvSpPr>
        <dsp:cNvPr id="0" name=""/>
        <dsp:cNvSpPr/>
      </dsp:nvSpPr>
      <dsp:spPr>
        <a:xfrm>
          <a:off x="505073" y="4361728"/>
          <a:ext cx="6242723" cy="671266"/>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818" tIns="38100" rIns="38100" bIns="38100" numCol="1" spcCol="1270" anchor="ctr" anchorCtr="0">
          <a:noAutofit/>
        </a:bodyPr>
        <a:lstStyle/>
        <a:p>
          <a:pPr lvl="0" algn="l" defTabSz="666750">
            <a:lnSpc>
              <a:spcPct val="90000"/>
            </a:lnSpc>
            <a:spcBef>
              <a:spcPct val="0"/>
            </a:spcBef>
            <a:spcAft>
              <a:spcPct val="35000"/>
            </a:spcAft>
          </a:pPr>
          <a:r>
            <a:rPr lang="de-DE" sz="1500" b="1" kern="1200" dirty="0">
              <a:latin typeface="Arial" panose="020B0604020202020204" pitchFamily="34" charset="0"/>
              <a:cs typeface="Arial" panose="020B0604020202020204" pitchFamily="34" charset="0"/>
            </a:rPr>
            <a:t>Berufliche Perspektiven:</a:t>
          </a:r>
          <a:r>
            <a:rPr lang="de-DE" sz="1500" b="0" kern="1200" dirty="0">
              <a:latin typeface="Arial" panose="020B0604020202020204" pitchFamily="34" charset="0"/>
              <a:cs typeface="Arial" panose="020B0604020202020204" pitchFamily="34" charset="0"/>
            </a:rPr>
            <a:t> Ein auf </a:t>
          </a:r>
          <a:r>
            <a:rPr lang="de-DE" sz="1500" kern="1200" dirty="0">
              <a:latin typeface="Arial" panose="020B0604020202020204" pitchFamily="34" charset="0"/>
              <a:cs typeface="Arial" panose="020B0604020202020204" pitchFamily="34" charset="0"/>
            </a:rPr>
            <a:t>2 Jahre befristeter Vertrag als Assistenzlehrkraft oder Pädagogische Unterrichtshilfe</a:t>
          </a:r>
        </a:p>
      </dsp:txBody>
      <dsp:txXfrm>
        <a:off x="505073" y="4361728"/>
        <a:ext cx="6242723" cy="671266"/>
      </dsp:txXfrm>
    </dsp:sp>
    <dsp:sp modelId="{99107391-A29E-4CD8-9A87-BB0916FAEC90}">
      <dsp:nvSpPr>
        <dsp:cNvPr id="0" name=""/>
        <dsp:cNvSpPr/>
      </dsp:nvSpPr>
      <dsp:spPr>
        <a:xfrm>
          <a:off x="85532" y="4277819"/>
          <a:ext cx="839082" cy="839082"/>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e-DE"/>
          </a:p>
        </p:txBody>
      </p:sp>
      <p:sp>
        <p:nvSpPr>
          <p:cNvPr id="3" name="Datumsplatzhalt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83753004-EFB7-4321-9D55-C23AA3FB43AB}" type="datetimeFigureOut">
              <a:rPr lang="de-DE" smtClean="0"/>
              <a:t>05.10.2020</a:t>
            </a:fld>
            <a:endParaRPr lang="de-DE"/>
          </a:p>
        </p:txBody>
      </p:sp>
      <p:sp>
        <p:nvSpPr>
          <p:cNvPr id="4" name="Fußzeilenplatzhalt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de-DE"/>
          </a:p>
        </p:txBody>
      </p:sp>
      <p:sp>
        <p:nvSpPr>
          <p:cNvPr id="5" name="Foliennummernplatzhalt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FCDAF7D5-C93B-46B1-A09B-64DCEE52E4F6}" type="slidenum">
              <a:rPr lang="de-DE" smtClean="0"/>
              <a:t>‹Nr.›</a:t>
            </a:fld>
            <a:endParaRPr lang="de-DE"/>
          </a:p>
        </p:txBody>
      </p:sp>
    </p:spTree>
    <p:extLst>
      <p:ext uri="{BB962C8B-B14F-4D97-AF65-F5344CB8AC3E}">
        <p14:creationId xmlns:p14="http://schemas.microsoft.com/office/powerpoint/2010/main" val="3469865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e-DE"/>
          </a:p>
        </p:txBody>
      </p:sp>
      <p:sp>
        <p:nvSpPr>
          <p:cNvPr id="3" name="Datumsplatzhalt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785AF3B0-B5D5-4DE0-8238-84CFBF4AD58A}" type="datetimeFigureOut">
              <a:rPr lang="de-DE" smtClean="0"/>
              <a:t>05.10.2020</a:t>
            </a:fld>
            <a:endParaRPr lang="de-DE"/>
          </a:p>
        </p:txBody>
      </p:sp>
      <p:sp>
        <p:nvSpPr>
          <p:cNvPr id="4" name="Folienbildplatzhalt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de-DE"/>
          </a:p>
        </p:txBody>
      </p:sp>
      <p:sp>
        <p:nvSpPr>
          <p:cNvPr id="5" name="Notizenplatzhalt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de-DE"/>
          </a:p>
        </p:txBody>
      </p:sp>
      <p:sp>
        <p:nvSpPr>
          <p:cNvPr id="7" name="Foliennummernplatzhalt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41ADFADF-B18B-4182-95CE-AAC1E3B3D409}" type="slidenum">
              <a:rPr lang="de-DE" smtClean="0"/>
              <a:t>‹Nr.›</a:t>
            </a:fld>
            <a:endParaRPr lang="de-DE"/>
          </a:p>
        </p:txBody>
      </p:sp>
    </p:spTree>
    <p:extLst>
      <p:ext uri="{BB962C8B-B14F-4D97-AF65-F5344CB8AC3E}">
        <p14:creationId xmlns:p14="http://schemas.microsoft.com/office/powerpoint/2010/main" val="162985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ADFADF-B18B-4182-95CE-AAC1E3B3D409}" type="slidenum">
              <a:rPr lang="de-DE" smtClean="0"/>
              <a:t>1</a:t>
            </a:fld>
            <a:endParaRPr lang="de-DE"/>
          </a:p>
        </p:txBody>
      </p:sp>
    </p:spTree>
    <p:extLst>
      <p:ext uri="{BB962C8B-B14F-4D97-AF65-F5344CB8AC3E}">
        <p14:creationId xmlns:p14="http://schemas.microsoft.com/office/powerpoint/2010/main" val="336644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 Min</a:t>
            </a:r>
          </a:p>
        </p:txBody>
      </p:sp>
      <p:sp>
        <p:nvSpPr>
          <p:cNvPr id="4" name="Foliennummernplatzhalter 3"/>
          <p:cNvSpPr>
            <a:spLocks noGrp="1"/>
          </p:cNvSpPr>
          <p:nvPr>
            <p:ph type="sldNum" sz="quarter" idx="10"/>
          </p:nvPr>
        </p:nvSpPr>
        <p:spPr/>
        <p:txBody>
          <a:bodyPr/>
          <a:lstStyle/>
          <a:p>
            <a:fld id="{41ADFADF-B18B-4182-95CE-AAC1E3B3D409}" type="slidenum">
              <a:rPr lang="de-DE" smtClean="0"/>
              <a:t>2</a:t>
            </a:fld>
            <a:endParaRPr lang="de-DE"/>
          </a:p>
        </p:txBody>
      </p:sp>
    </p:spTree>
    <p:extLst>
      <p:ext uri="{BB962C8B-B14F-4D97-AF65-F5344CB8AC3E}">
        <p14:creationId xmlns:p14="http://schemas.microsoft.com/office/powerpoint/2010/main" val="3632799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a:t>
            </a:r>
            <a:r>
              <a:rPr lang="de-DE" baseline="0" dirty="0"/>
              <a:t> Min</a:t>
            </a:r>
            <a:endParaRPr lang="de-DE" dirty="0"/>
          </a:p>
        </p:txBody>
      </p:sp>
      <p:sp>
        <p:nvSpPr>
          <p:cNvPr id="4" name="Foliennummernplatzhalter 3"/>
          <p:cNvSpPr>
            <a:spLocks noGrp="1"/>
          </p:cNvSpPr>
          <p:nvPr>
            <p:ph type="sldNum" sz="quarter" idx="10"/>
          </p:nvPr>
        </p:nvSpPr>
        <p:spPr/>
        <p:txBody>
          <a:bodyPr/>
          <a:lstStyle/>
          <a:p>
            <a:fld id="{41ADFADF-B18B-4182-95CE-AAC1E3B3D409}" type="slidenum">
              <a:rPr lang="de-DE" smtClean="0"/>
              <a:t>3</a:t>
            </a:fld>
            <a:endParaRPr lang="de-DE"/>
          </a:p>
        </p:txBody>
      </p:sp>
    </p:spTree>
    <p:extLst>
      <p:ext uri="{BB962C8B-B14F-4D97-AF65-F5344CB8AC3E}">
        <p14:creationId xmlns:p14="http://schemas.microsoft.com/office/powerpoint/2010/main" val="2734863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Unter</a:t>
            </a:r>
            <a:r>
              <a:rPr lang="de-DE" sz="1200" kern="1200" baseline="0" dirty="0">
                <a:solidFill>
                  <a:schemeClr val="tx1"/>
                </a:solidFill>
                <a:effectLst/>
                <a:latin typeface="+mn-lt"/>
                <a:ea typeface="+mn-ea"/>
                <a:cs typeface="+mn-cs"/>
              </a:rPr>
              <a:t> 1 Min.</a:t>
            </a:r>
          </a:p>
          <a:p>
            <a:r>
              <a:rPr lang="de-DE" sz="1200" kern="1200" dirty="0">
                <a:solidFill>
                  <a:schemeClr val="tx1"/>
                </a:solidFill>
                <a:effectLst/>
                <a:latin typeface="+mn-lt"/>
                <a:ea typeface="+mn-ea"/>
                <a:cs typeface="+mn-cs"/>
              </a:rPr>
              <a:t>Das RTP ist in der Koalitionsvereinbarung der neuen Landesregierung</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aufgenommen worden, was bedeutet, dass für die Bildungspolitik das Thema der Lehrkräfte mit ausländischer Qualifikation nach wie vor ein wichtiges Thema ist. Das Konzept muss allerdings stimmiger gemacht werden und zwar hinsichtlich der LQAV. </a:t>
            </a:r>
            <a:endParaRPr lang="de-DE" dirty="0"/>
          </a:p>
        </p:txBody>
      </p:sp>
      <p:sp>
        <p:nvSpPr>
          <p:cNvPr id="4" name="Foliennummernplatzhalter 3"/>
          <p:cNvSpPr>
            <a:spLocks noGrp="1"/>
          </p:cNvSpPr>
          <p:nvPr>
            <p:ph type="sldNum" sz="quarter" idx="10"/>
          </p:nvPr>
        </p:nvSpPr>
        <p:spPr/>
        <p:txBody>
          <a:bodyPr/>
          <a:lstStyle/>
          <a:p>
            <a:fld id="{41ADFADF-B18B-4182-95CE-AAC1E3B3D409}" type="slidenum">
              <a:rPr lang="de-DE" smtClean="0"/>
              <a:t>4</a:t>
            </a:fld>
            <a:endParaRPr lang="de-DE"/>
          </a:p>
        </p:txBody>
      </p:sp>
    </p:spTree>
    <p:extLst>
      <p:ext uri="{BB962C8B-B14F-4D97-AF65-F5344CB8AC3E}">
        <p14:creationId xmlns:p14="http://schemas.microsoft.com/office/powerpoint/2010/main" val="272853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2</a:t>
            </a:r>
            <a:r>
              <a:rPr lang="de-DE" sz="1200" kern="1200" baseline="0" dirty="0">
                <a:solidFill>
                  <a:schemeClr val="tx1"/>
                </a:solidFill>
                <a:effectLst/>
                <a:latin typeface="+mn-lt"/>
                <a:ea typeface="+mn-ea"/>
                <a:cs typeface="+mn-cs"/>
              </a:rPr>
              <a:t> Min</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Lehrkräfte mit sogenanntem Migrationshintergrund sind kein Ersatz für die auch nach 60 Jahren Migrationsgeschichte fehlende grundlegende Ausrichtung von Schule darauf, dass Migration die Gesellschaft maßgeblich verändert.</a:t>
            </a:r>
          </a:p>
          <a:p>
            <a:endParaRPr lang="de-DE" dirty="0"/>
          </a:p>
        </p:txBody>
      </p:sp>
      <p:sp>
        <p:nvSpPr>
          <p:cNvPr id="4" name="Foliennummernplatzhalter 3"/>
          <p:cNvSpPr>
            <a:spLocks noGrp="1"/>
          </p:cNvSpPr>
          <p:nvPr>
            <p:ph type="sldNum" sz="quarter" idx="10"/>
          </p:nvPr>
        </p:nvSpPr>
        <p:spPr/>
        <p:txBody>
          <a:bodyPr/>
          <a:lstStyle/>
          <a:p>
            <a:fld id="{41ADFADF-B18B-4182-95CE-AAC1E3B3D409}" type="slidenum">
              <a:rPr lang="de-DE" smtClean="0"/>
              <a:t>5</a:t>
            </a:fld>
            <a:endParaRPr lang="de-DE"/>
          </a:p>
        </p:txBody>
      </p:sp>
    </p:spTree>
    <p:extLst>
      <p:ext uri="{BB962C8B-B14F-4D97-AF65-F5344CB8AC3E}">
        <p14:creationId xmlns:p14="http://schemas.microsoft.com/office/powerpoint/2010/main" val="2213514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2</a:t>
            </a:r>
            <a:r>
              <a:rPr lang="de-DE" sz="1200" kern="1200" baseline="0" dirty="0">
                <a:solidFill>
                  <a:schemeClr val="tx1"/>
                </a:solidFill>
                <a:effectLst/>
                <a:latin typeface="+mn-lt"/>
                <a:ea typeface="+mn-ea"/>
                <a:cs typeface="+mn-cs"/>
              </a:rPr>
              <a:t> Min. </a:t>
            </a:r>
            <a:r>
              <a:rPr lang="de-DE" sz="1200" kern="1200" dirty="0">
                <a:solidFill>
                  <a:schemeClr val="tx1"/>
                </a:solidFill>
                <a:effectLst/>
                <a:latin typeface="+mn-lt"/>
                <a:ea typeface="+mn-ea"/>
                <a:cs typeface="+mn-cs"/>
              </a:rPr>
              <a:t>gibt es auch gleichzeitig nicht zu unterschätzende Ablehnungstendenzen gegenüber Geflüchteten in Deutschland gegeben. So dokumentieren bspw. die Amadeu Antonio Stiftung und Pro Asyl für das Jahr 2017 in ihrer gemeinsamen Chronik rassistischer Vorfälle gegenüber Geflüchteten bundesweit 1713 Straftaten; die meisten davon wurden in Brandenburg und Sachsen registriert (vgl. Pro Asyl 2017). &gt; Dies spiegelt sich auch in</a:t>
            </a:r>
            <a:r>
              <a:rPr lang="de-DE" sz="1200" kern="1200" baseline="0" dirty="0">
                <a:solidFill>
                  <a:schemeClr val="tx1"/>
                </a:solidFill>
                <a:effectLst/>
                <a:latin typeface="+mn-lt"/>
                <a:ea typeface="+mn-ea"/>
                <a:cs typeface="+mn-cs"/>
              </a:rPr>
              <a:t> den Schulen wieder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1ADFADF-B18B-4182-95CE-AAC1E3B3D409}" type="slidenum">
              <a:rPr lang="de-DE" smtClean="0"/>
              <a:t>6</a:t>
            </a:fld>
            <a:endParaRPr lang="de-DE"/>
          </a:p>
        </p:txBody>
      </p:sp>
    </p:spTree>
    <p:extLst>
      <p:ext uri="{BB962C8B-B14F-4D97-AF65-F5344CB8AC3E}">
        <p14:creationId xmlns:p14="http://schemas.microsoft.com/office/powerpoint/2010/main" val="187116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a:latin typeface="Arial" panose="020B0604020202020204" pitchFamily="34" charset="0"/>
                <a:cs typeface="Arial" panose="020B0604020202020204" pitchFamily="34" charset="0"/>
              </a:rPr>
              <a:t>2 Min.</a:t>
            </a:r>
          </a:p>
          <a:p>
            <a:pPr marL="0" marR="0" lvl="1"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cs typeface="Arial" panose="020B0604020202020204" pitchFamily="34" charset="0"/>
              </a:rPr>
              <a:t>- </a:t>
            </a:r>
            <a:r>
              <a:rPr lang="de-DE" sz="1200" kern="1200" dirty="0">
                <a:solidFill>
                  <a:schemeClr val="tx1"/>
                </a:solidFill>
                <a:effectLst/>
                <a:latin typeface="+mn-lt"/>
                <a:ea typeface="+mn-ea"/>
                <a:cs typeface="+mn-cs"/>
              </a:rPr>
              <a:t>Das Programm ist innovativ, weil insbesondere eine Personengruppe angesprochen wird,</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die in der Lehrer/innen-Bildung bisher unterrepräsentiert ist: Einen Teil der Lehrkräfte mit ausländischer Berufsqualifikation und einer Fluchtmigrationsbiografie.</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de-DE" dirty="0">
                <a:latin typeface="Arial" panose="020B0604020202020204" pitchFamily="34" charset="0"/>
                <a:cs typeface="Arial" panose="020B0604020202020204" pitchFamily="34" charset="0"/>
              </a:rPr>
              <a:t>Zielgruppenspezifische Modellprojekte sind ein guter Anfang,</a:t>
            </a:r>
            <a:r>
              <a:rPr lang="de-DE" baseline="0" dirty="0">
                <a:latin typeface="Arial" panose="020B0604020202020204" pitchFamily="34" charset="0"/>
                <a:cs typeface="Arial" panose="020B0604020202020204" pitchFamily="34" charset="0"/>
              </a:rPr>
              <a:t> doch nicht genug &gt; Verstetigung der Programme </a:t>
            </a:r>
          </a:p>
          <a:p>
            <a:pPr marL="0" marR="0" lvl="1" indent="0" algn="l" defTabSz="914400" rtl="0" eaLnBrk="1" fontAlgn="auto" latinLnBrk="0" hangingPunct="1">
              <a:lnSpc>
                <a:spcPct val="100000"/>
              </a:lnSpc>
              <a:spcBef>
                <a:spcPts val="0"/>
              </a:spcBef>
              <a:spcAft>
                <a:spcPts val="0"/>
              </a:spcAft>
              <a:buClrTx/>
              <a:buSzTx/>
              <a:buFontTx/>
              <a:buNone/>
              <a:tabLst/>
              <a:defRPr/>
            </a:pPr>
            <a:r>
              <a:rPr lang="de-DE" baseline="0"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Inwieweit haben sich alle Bereiche der Lehrer/innen-Bildung auf diese Zielgruppe eingestellt?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de-DE" dirty="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41ADFADF-B18B-4182-95CE-AAC1E3B3D409}" type="slidenum">
              <a:rPr lang="de-DE" smtClean="0"/>
              <a:t>7</a:t>
            </a:fld>
            <a:endParaRPr lang="de-DE"/>
          </a:p>
        </p:txBody>
      </p:sp>
    </p:spTree>
    <p:extLst>
      <p:ext uri="{BB962C8B-B14F-4D97-AF65-F5344CB8AC3E}">
        <p14:creationId xmlns:p14="http://schemas.microsoft.com/office/powerpoint/2010/main" val="3097123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Altes Konzept, weil sich doch die Befragungen darauf beziehen? Und dann in der zweiten Folie de </a:t>
            </a:r>
            <a:r>
              <a:rPr lang="de-DE"/>
              <a:t>Änderungen aufführen? </a:t>
            </a:r>
            <a:endParaRPr lang="de-DE" dirty="0"/>
          </a:p>
        </p:txBody>
      </p:sp>
      <p:sp>
        <p:nvSpPr>
          <p:cNvPr id="4" name="Foliennummernplatzhalter 3"/>
          <p:cNvSpPr>
            <a:spLocks noGrp="1"/>
          </p:cNvSpPr>
          <p:nvPr>
            <p:ph type="sldNum" sz="quarter" idx="10"/>
          </p:nvPr>
        </p:nvSpPr>
        <p:spPr/>
        <p:txBody>
          <a:bodyPr/>
          <a:lstStyle/>
          <a:p>
            <a:fld id="{41ADFADF-B18B-4182-95CE-AAC1E3B3D409}" type="slidenum">
              <a:rPr lang="de-DE" smtClean="0"/>
              <a:t>11</a:t>
            </a:fld>
            <a:endParaRPr lang="de-DE"/>
          </a:p>
        </p:txBody>
      </p:sp>
    </p:spTree>
    <p:extLst>
      <p:ext uri="{BB962C8B-B14F-4D97-AF65-F5344CB8AC3E}">
        <p14:creationId xmlns:p14="http://schemas.microsoft.com/office/powerpoint/2010/main" val="4220314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8" name="Datumsplatzhalter 3"/>
          <p:cNvSpPr txBox="1">
            <a:spLocks/>
          </p:cNvSpPr>
          <p:nvPr/>
        </p:nvSpPr>
        <p:spPr>
          <a:xfrm>
            <a:off x="714348" y="6356351"/>
            <a:ext cx="1500198"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liennummernplatzhalter 5"/>
          <p:cNvSpPr txBox="1">
            <a:spLocks/>
          </p:cNvSpPr>
          <p:nvPr/>
        </p:nvSpPr>
        <p:spPr>
          <a:xfrm>
            <a:off x="7236296" y="6356351"/>
            <a:ext cx="1479108"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9478883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19.09.2018</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A9AD934-764B-4FDE-81D4-CBBD4698E07F}" type="slidenum">
              <a:rPr lang="de-DE" smtClean="0"/>
              <a:t>‹Nr.›</a:t>
            </a:fld>
            <a:endParaRPr lang="de-DE"/>
          </a:p>
        </p:txBody>
      </p:sp>
    </p:spTree>
    <p:extLst>
      <p:ext uri="{BB962C8B-B14F-4D97-AF65-F5344CB8AC3E}">
        <p14:creationId xmlns:p14="http://schemas.microsoft.com/office/powerpoint/2010/main" val="70760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19.09.2018</a:t>
            </a:r>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5EC1F22-4588-4C39-AA3C-7455A9E528A9}" type="slidenum">
              <a:rPr lang="de-DE" smtClean="0"/>
              <a:t>‹Nr.›</a:t>
            </a:fld>
            <a:endParaRPr lang="de-DE"/>
          </a:p>
        </p:txBody>
      </p:sp>
    </p:spTree>
    <p:extLst>
      <p:ext uri="{BB962C8B-B14F-4D97-AF65-F5344CB8AC3E}">
        <p14:creationId xmlns:p14="http://schemas.microsoft.com/office/powerpoint/2010/main" val="3025302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hteck 12"/>
          <p:cNvSpPr/>
          <p:nvPr/>
        </p:nvSpPr>
        <p:spPr>
          <a:xfrm>
            <a:off x="0" y="0"/>
            <a:ext cx="9144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928662" y="2071677"/>
            <a:ext cx="7715304" cy="1357323"/>
          </a:xfrm>
          <a:prstGeom prst="rect">
            <a:avLst/>
          </a:prstGeom>
          <a:noFill/>
          <a:ln>
            <a:noFill/>
          </a:ln>
        </p:spPr>
        <p:txBody>
          <a:bodyPr vert="horz" lIns="91440" tIns="45720" rIns="91440" bIns="45720" rtlCol="0" anchor="ctr">
            <a:normAutofit/>
          </a:bodyPr>
          <a:lstStyle/>
          <a:p>
            <a:r>
              <a:rPr lang="de-DE" dirty="0"/>
              <a:t/>
            </a:r>
            <a:br>
              <a:rPr lang="de-DE" dirty="0"/>
            </a:br>
            <a:r>
              <a:rPr lang="de-DE" dirty="0"/>
              <a:t/>
            </a:r>
            <a:br>
              <a:rPr lang="de-DE" dirty="0"/>
            </a:br>
            <a:r>
              <a:rPr lang="de-DE" dirty="0"/>
              <a:t/>
            </a:r>
            <a:br>
              <a:rPr lang="de-DE" dirty="0"/>
            </a:br>
            <a:r>
              <a:rPr lang="de-DE" dirty="0"/>
              <a:t>Titel</a:t>
            </a:r>
            <a:br>
              <a:rPr lang="de-DE" dirty="0"/>
            </a:br>
            <a:endParaRPr lang="de-DE" dirty="0"/>
          </a:p>
        </p:txBody>
      </p:sp>
      <p:sp>
        <p:nvSpPr>
          <p:cNvPr id="3" name="Textplatzhalter 2"/>
          <p:cNvSpPr>
            <a:spLocks noGrp="1"/>
          </p:cNvSpPr>
          <p:nvPr>
            <p:ph type="body" idx="1"/>
          </p:nvPr>
        </p:nvSpPr>
        <p:spPr>
          <a:xfrm>
            <a:off x="928662" y="3786191"/>
            <a:ext cx="7715304" cy="2071703"/>
          </a:xfrm>
          <a:prstGeom prst="rect">
            <a:avLst/>
          </a:prstGeom>
          <a:solidFill>
            <a:schemeClr val="bg1"/>
          </a:solidFill>
        </p:spPr>
        <p:txBody>
          <a:bodyPr vert="horz" lIns="91440" tIns="45720" rIns="91440" bIns="45720" rtlCol="0">
            <a:normAutofit/>
          </a:bodyPr>
          <a:lstStyle/>
          <a:p>
            <a:pPr lvl="0"/>
            <a:r>
              <a:rPr lang="de-DE" dirty="0"/>
              <a:t>Topic</a:t>
            </a:r>
          </a:p>
        </p:txBody>
      </p:sp>
      <p:sp>
        <p:nvSpPr>
          <p:cNvPr id="8" name="Datumsplatzhalter 3"/>
          <p:cNvSpPr txBox="1">
            <a:spLocks/>
          </p:cNvSpPr>
          <p:nvPr/>
        </p:nvSpPr>
        <p:spPr>
          <a:xfrm>
            <a:off x="857224" y="6356351"/>
            <a:ext cx="1357322"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chemeClr val="tx1">
                  <a:tint val="75000"/>
                </a:schemeClr>
              </a:solidFill>
              <a:effectLst/>
              <a:uLnTx/>
              <a:uFillTx/>
              <a:latin typeface="Verdana" pitchFamily="34" charset="0"/>
              <a:ea typeface="+mn-ea"/>
              <a:cs typeface="+mn-cs"/>
            </a:endParaRPr>
          </a:p>
        </p:txBody>
      </p:sp>
      <p:sp>
        <p:nvSpPr>
          <p:cNvPr id="10" name="Foliennummernplatzhalter 5"/>
          <p:cNvSpPr txBox="1">
            <a:spLocks/>
          </p:cNvSpPr>
          <p:nvPr/>
        </p:nvSpPr>
        <p:spPr>
          <a:xfrm>
            <a:off x="7236296" y="6356351"/>
            <a:ext cx="1479108"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chemeClr val="tx1">
                  <a:tint val="75000"/>
                </a:schemeClr>
              </a:solidFill>
              <a:effectLst/>
              <a:uLnTx/>
              <a:uFillTx/>
              <a:latin typeface="Verdana" pitchFamily="34" charset="0"/>
              <a:ea typeface="+mn-ea"/>
              <a:cs typeface="+mn-cs"/>
            </a:endParaRPr>
          </a:p>
        </p:txBody>
      </p:sp>
      <p:sp>
        <p:nvSpPr>
          <p:cNvPr id="19" name="Rechteck 18"/>
          <p:cNvSpPr/>
          <p:nvPr/>
        </p:nvSpPr>
        <p:spPr>
          <a:xfrm>
            <a:off x="0" y="6492876"/>
            <a:ext cx="9144000" cy="365125"/>
          </a:xfrm>
          <a:prstGeom prst="rect">
            <a:avLst/>
          </a:prstGeom>
          <a:solidFill>
            <a:srgbClr val="19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ußzeilenplatzhalter 4"/>
          <p:cNvSpPr txBox="1">
            <a:spLocks/>
          </p:cNvSpPr>
          <p:nvPr/>
        </p:nvSpPr>
        <p:spPr>
          <a:xfrm>
            <a:off x="611560" y="6453336"/>
            <a:ext cx="4032448"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50000"/>
                  </a:schemeClr>
                </a:solidFill>
                <a:effectLst/>
                <a:uLnTx/>
                <a:uFillTx/>
                <a:latin typeface="Times" panose="02020603060405020304" pitchFamily="18" charset="0"/>
                <a:ea typeface="+mn-ea"/>
                <a:cs typeface="+mn-cs"/>
              </a:rPr>
              <a:t>Universität Potsdam  </a:t>
            </a:r>
            <a:endParaRPr kumimoji="0" lang="de-DE" sz="1200" b="0" i="0" u="none" strike="noStrike" kern="1200" cap="none" spc="0" normalizeH="0" baseline="0" noProof="0" dirty="0">
              <a:ln>
                <a:noFill/>
              </a:ln>
              <a:solidFill>
                <a:schemeClr val="bg1">
                  <a:lumMod val="50000"/>
                </a:schemeClr>
              </a:solidFill>
              <a:effectLst/>
              <a:uLnTx/>
              <a:uFillTx/>
              <a:latin typeface="Times" panose="02020603060405020304" pitchFamily="18" charset="0"/>
              <a:ea typeface="+mn-ea"/>
              <a:cs typeface="+mn-cs"/>
            </a:endParaRPr>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 y="318541"/>
            <a:ext cx="2484125" cy="109423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7" r:id="rId2"/>
    <p:sldLayoutId id="2147483678" r:id="rId3"/>
  </p:sldLayoutIdLst>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11789" y="5298440"/>
            <a:ext cx="1187952" cy="1148088"/>
          </a:xfrm>
          <a:prstGeom prst="rect">
            <a:avLst/>
          </a:prstGeom>
        </p:spPr>
      </p:pic>
      <p:sp>
        <p:nvSpPr>
          <p:cNvPr id="12" name="Inhaltsplatzhalter 5"/>
          <p:cNvSpPr txBox="1">
            <a:spLocks/>
          </p:cNvSpPr>
          <p:nvPr/>
        </p:nvSpPr>
        <p:spPr>
          <a:xfrm>
            <a:off x="85034" y="1967345"/>
            <a:ext cx="5958415" cy="2521527"/>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1800" kern="1200">
                <a:solidFill>
                  <a:schemeClr val="tx1"/>
                </a:solidFill>
                <a:latin typeface="Verdana" pitchFamily="34" charset="0"/>
                <a:ea typeface="Verdana" pitchFamily="34" charset="0"/>
                <a:cs typeface="Verdana"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marL="2830512" lvl="8">
              <a:lnSpc>
                <a:spcPct val="130000"/>
              </a:lnSpc>
              <a:spcBef>
                <a:spcPts val="0"/>
              </a:spcBef>
              <a:buClr>
                <a:schemeClr val="accent1">
                  <a:lumMod val="50000"/>
                </a:schemeClr>
              </a:buClr>
            </a:pPr>
            <a:endParaRPr lang="de-DE" sz="2100" b="1" dirty="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endParaRPr>
          </a:p>
        </p:txBody>
      </p:sp>
      <p:sp>
        <p:nvSpPr>
          <p:cNvPr id="2" name="Titel 1"/>
          <p:cNvSpPr>
            <a:spLocks noGrp="1"/>
          </p:cNvSpPr>
          <p:nvPr>
            <p:ph type="ctrTitle"/>
          </p:nvPr>
        </p:nvSpPr>
        <p:spPr>
          <a:xfrm>
            <a:off x="-62745" y="1521810"/>
            <a:ext cx="6297613" cy="2205085"/>
          </a:xfrm>
        </p:spPr>
        <p:txBody>
          <a:bodyPr>
            <a:noAutofit/>
          </a:bodyPr>
          <a:lstStyle/>
          <a:p>
            <a:r>
              <a:rPr lang="de-DE" sz="2400" dirty="0">
                <a:solidFill>
                  <a:schemeClr val="accent1">
                    <a:lumMod val="50000"/>
                  </a:schemeClr>
                </a:solidFill>
                <a:latin typeface="Arial" panose="020B0604020202020204" pitchFamily="34" charset="0"/>
                <a:cs typeface="Arial" panose="020B0604020202020204" pitchFamily="34" charset="0"/>
              </a:rPr>
              <a:t>Perspektiven und Erfahrungen </a:t>
            </a:r>
            <a:br>
              <a:rPr lang="de-DE" sz="2400" dirty="0">
                <a:solidFill>
                  <a:schemeClr val="accent1">
                    <a:lumMod val="50000"/>
                  </a:schemeClr>
                </a:solidFill>
                <a:latin typeface="Arial" panose="020B0604020202020204" pitchFamily="34" charset="0"/>
                <a:cs typeface="Arial" panose="020B0604020202020204" pitchFamily="34" charset="0"/>
              </a:rPr>
            </a:br>
            <a:r>
              <a:rPr lang="de-DE" sz="2400" dirty="0">
                <a:solidFill>
                  <a:schemeClr val="accent1">
                    <a:lumMod val="50000"/>
                  </a:schemeClr>
                </a:solidFill>
                <a:latin typeface="Arial" panose="020B0604020202020204" pitchFamily="34" charset="0"/>
                <a:cs typeface="Arial" panose="020B0604020202020204" pitchFamily="34" charset="0"/>
              </a:rPr>
              <a:t>aus dem </a:t>
            </a:r>
            <a:r>
              <a:rPr lang="de-DE" sz="2400" i="1" dirty="0">
                <a:solidFill>
                  <a:schemeClr val="accent1">
                    <a:lumMod val="50000"/>
                  </a:schemeClr>
                </a:solidFill>
                <a:latin typeface="Arial" panose="020B0604020202020204" pitchFamily="34" charset="0"/>
                <a:cs typeface="Arial" panose="020B0604020202020204" pitchFamily="34" charset="0"/>
              </a:rPr>
              <a:t>Refugee Teachers Program      </a:t>
            </a:r>
            <a:r>
              <a:rPr lang="de-DE" sz="2400" dirty="0">
                <a:solidFill>
                  <a:schemeClr val="accent1">
                    <a:lumMod val="50000"/>
                  </a:schemeClr>
                </a:solidFill>
                <a:latin typeface="Arial" panose="020B0604020202020204" pitchFamily="34" charset="0"/>
                <a:cs typeface="Arial" panose="020B0604020202020204" pitchFamily="34" charset="0"/>
              </a:rPr>
              <a:t/>
            </a:r>
            <a:br>
              <a:rPr lang="de-DE" sz="2400" dirty="0">
                <a:solidFill>
                  <a:schemeClr val="accent1">
                    <a:lumMod val="50000"/>
                  </a:schemeClr>
                </a:solidFill>
                <a:latin typeface="Arial" panose="020B0604020202020204" pitchFamily="34" charset="0"/>
                <a:cs typeface="Arial" panose="020B0604020202020204" pitchFamily="34" charset="0"/>
              </a:rPr>
            </a:br>
            <a:r>
              <a:rPr lang="de-DE" sz="2400" dirty="0">
                <a:solidFill>
                  <a:schemeClr val="accent1">
                    <a:lumMod val="50000"/>
                  </a:schemeClr>
                </a:solidFill>
                <a:latin typeface="Arial" panose="020B0604020202020204" pitchFamily="34" charset="0"/>
                <a:cs typeface="Arial" panose="020B0604020202020204" pitchFamily="34" charset="0"/>
              </a:rPr>
              <a:t>– Ein Blick nach Brandenburg</a:t>
            </a:r>
            <a:r>
              <a:rPr lang="de-DE" sz="2400" b="0" dirty="0">
                <a:latin typeface="Arial" panose="020B0604020202020204" pitchFamily="34" charset="0"/>
                <a:cs typeface="Arial" panose="020B0604020202020204" pitchFamily="34" charset="0"/>
              </a:rPr>
              <a:t/>
            </a:r>
            <a:br>
              <a:rPr lang="de-DE" sz="2400" b="0" dirty="0">
                <a:latin typeface="Arial" panose="020B0604020202020204" pitchFamily="34" charset="0"/>
                <a:cs typeface="Arial" panose="020B0604020202020204" pitchFamily="34" charset="0"/>
              </a:rPr>
            </a:br>
            <a:r>
              <a:rPr lang="de-DE" sz="1400" b="0" dirty="0">
                <a:latin typeface="Arial" panose="020B0604020202020204" pitchFamily="34" charset="0"/>
                <a:cs typeface="Arial" panose="020B0604020202020204" pitchFamily="34" charset="0"/>
              </a:rPr>
              <a:t/>
            </a:r>
            <a:br>
              <a:rPr lang="de-DE" sz="1400" b="0" dirty="0">
                <a:latin typeface="Arial" panose="020B0604020202020204" pitchFamily="34" charset="0"/>
                <a:cs typeface="Arial" panose="020B0604020202020204" pitchFamily="34" charset="0"/>
              </a:rPr>
            </a:br>
            <a:r>
              <a:rPr lang="de-DE" sz="1800" b="0" dirty="0">
                <a:solidFill>
                  <a:schemeClr val="tx2">
                    <a:lumMod val="50000"/>
                  </a:schemeClr>
                </a:solidFill>
                <a:latin typeface="Arial" panose="020B0604020202020204" pitchFamily="34" charset="0"/>
                <a:cs typeface="Arial" panose="020B0604020202020204" pitchFamily="34" charset="0"/>
              </a:rPr>
              <a:t>Hamza Asalloum &amp; Dr. Anna Aleksandra Wojciechowicz </a:t>
            </a:r>
            <a:endParaRPr lang="de-DE" sz="2800" dirty="0">
              <a:solidFill>
                <a:schemeClr val="tx2">
                  <a:lumMod val="50000"/>
                </a:schemeClr>
              </a:solidFill>
              <a:latin typeface="Arial" panose="020B0604020202020204" pitchFamily="34" charset="0"/>
              <a:cs typeface="Arial" panose="020B0604020202020204" pitchFamily="34" charset="0"/>
            </a:endParaRPr>
          </a:p>
        </p:txBody>
      </p:sp>
      <p:sp>
        <p:nvSpPr>
          <p:cNvPr id="3" name="Untertitel 2"/>
          <p:cNvSpPr>
            <a:spLocks noGrp="1"/>
          </p:cNvSpPr>
          <p:nvPr>
            <p:ph type="subTitle" idx="1"/>
          </p:nvPr>
        </p:nvSpPr>
        <p:spPr>
          <a:xfrm>
            <a:off x="368180" y="3753902"/>
            <a:ext cx="5424614" cy="977423"/>
          </a:xfrm>
          <a:noFill/>
        </p:spPr>
        <p:txBody>
          <a:bodyPr>
            <a:normAutofit/>
          </a:bodyPr>
          <a:lstStyle/>
          <a:p>
            <a:r>
              <a:rPr lang="de-DE" sz="1400" i="1" dirty="0">
                <a:solidFill>
                  <a:srgbClr val="002060"/>
                </a:solidFill>
              </a:rPr>
              <a:t>Kurzvortrag im Rahmen der Fachtage                #zusammenfinden am 5. Oktober 2020</a:t>
            </a:r>
          </a:p>
        </p:txBody>
      </p:sp>
      <p:sp>
        <p:nvSpPr>
          <p:cNvPr id="4" name="Rechteck 3"/>
          <p:cNvSpPr/>
          <p:nvPr/>
        </p:nvSpPr>
        <p:spPr>
          <a:xfrm>
            <a:off x="7186795" y="6541013"/>
            <a:ext cx="2350477" cy="264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chemeClr val="bg1"/>
                </a:solidFill>
                <a:latin typeface="Arial Narrow" panose="020B0606020202030204" pitchFamily="34" charset="0"/>
              </a:rPr>
              <a:t>Refugee Teachers Program</a:t>
            </a:r>
          </a:p>
        </p:txBody>
      </p:sp>
      <p:pic>
        <p:nvPicPr>
          <p:cNvPr id="5" name="Grafik 4" descr="J:\Sekretariat\Verwaltung\Logo ZeLB\ZeLB_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0939" y="1440985"/>
            <a:ext cx="2003730" cy="460619"/>
          </a:xfrm>
          <a:prstGeom prst="rect">
            <a:avLst/>
          </a:prstGeom>
          <a:noFill/>
          <a:ln>
            <a:noFill/>
          </a:ln>
        </p:spPr>
      </p:pic>
      <p:pic>
        <p:nvPicPr>
          <p:cNvPr id="7" name="Grafik 6">
            <a:extLst>
              <a:ext uri="{FF2B5EF4-FFF2-40B4-BE49-F238E27FC236}">
                <a16:creationId xmlns:a16="http://schemas.microsoft.com/office/drawing/2014/main" xmlns="" id="{9ED7B863-A9DA-442A-9CFD-0BFB1A24F2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0246" y="6154983"/>
            <a:ext cx="2627028" cy="172471"/>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0998" y="5669455"/>
            <a:ext cx="1152938" cy="816391"/>
          </a:xfrm>
          <a:prstGeom prst="rect">
            <a:avLst/>
          </a:prstGeom>
        </p:spPr>
      </p:pic>
      <p:pic>
        <p:nvPicPr>
          <p:cNvPr id="10" name="Grafik 9"/>
          <p:cNvPicPr/>
          <p:nvPr/>
        </p:nvPicPr>
        <p:blipFill>
          <a:blip r:embed="rId7" cstate="print">
            <a:extLst>
              <a:ext uri="{28A0092B-C50C-407E-A947-70E740481C1C}">
                <a14:useLocalDpi xmlns:a14="http://schemas.microsoft.com/office/drawing/2010/main" val="0"/>
              </a:ext>
            </a:extLst>
          </a:blip>
          <a:stretch>
            <a:fillRect/>
          </a:stretch>
        </p:blipFill>
        <p:spPr>
          <a:xfrm>
            <a:off x="6783097" y="5857781"/>
            <a:ext cx="2219768" cy="494999"/>
          </a:xfrm>
          <a:prstGeom prst="rect">
            <a:avLst/>
          </a:prstGeom>
        </p:spPr>
      </p:pic>
      <p:sp>
        <p:nvSpPr>
          <p:cNvPr id="11" name="Rechteck 10"/>
          <p:cNvSpPr/>
          <p:nvPr/>
        </p:nvSpPr>
        <p:spPr>
          <a:xfrm>
            <a:off x="0" y="6531059"/>
            <a:ext cx="9143999" cy="27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latin typeface="Arial Narrow" panose="020B0606020202030204" pitchFamily="34" charset="0"/>
              </a:rPr>
              <a:t>Dr. Anna Aleksandra Wojciechowicz </a:t>
            </a:r>
          </a:p>
        </p:txBody>
      </p:sp>
      <p:sp>
        <p:nvSpPr>
          <p:cNvPr id="13" name="Inhaltsplatzhalter 5"/>
          <p:cNvSpPr txBox="1">
            <a:spLocks/>
          </p:cNvSpPr>
          <p:nvPr/>
        </p:nvSpPr>
        <p:spPr>
          <a:xfrm>
            <a:off x="6160737" y="2135243"/>
            <a:ext cx="2872105" cy="235362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1800" kern="1200">
                <a:solidFill>
                  <a:schemeClr val="tx1"/>
                </a:solidFill>
                <a:latin typeface="Verdana" pitchFamily="34" charset="0"/>
                <a:ea typeface="Verdana" pitchFamily="34" charset="0"/>
                <a:cs typeface="Verdana"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marL="87312" algn="l">
              <a:spcBef>
                <a:spcPts val="0"/>
              </a:spcBef>
              <a:buClr>
                <a:schemeClr val="accent1">
                  <a:lumMod val="50000"/>
                </a:schemeClr>
              </a:buClr>
            </a:pPr>
            <a:endParaRPr lang="de-DE" sz="1600" b="1" dirty="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endParaRPr>
          </a:p>
          <a:p>
            <a:pPr marL="87312" algn="l">
              <a:spcBef>
                <a:spcPts val="0"/>
              </a:spcBef>
              <a:buClr>
                <a:schemeClr val="accent1">
                  <a:lumMod val="50000"/>
                </a:schemeClr>
              </a:buClr>
            </a:pPr>
            <a:r>
              <a:rPr lang="de-DE" sz="1600" b="1" dirty="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rPr>
              <a:t>Inhalte des Vortrags</a:t>
            </a:r>
          </a:p>
          <a:p>
            <a:pPr marL="87312" algn="l">
              <a:spcBef>
                <a:spcPts val="0"/>
              </a:spcBef>
              <a:buClr>
                <a:schemeClr val="accent1">
                  <a:lumMod val="50000"/>
                </a:schemeClr>
              </a:buClr>
            </a:pPr>
            <a:endParaRPr lang="de-DE" sz="1000" b="1" dirty="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endParaRPr>
          </a:p>
          <a:p>
            <a:pPr marL="87312" algn="l">
              <a:spcBef>
                <a:spcPts val="0"/>
              </a:spcBef>
              <a:buClr>
                <a:schemeClr val="accent1">
                  <a:lumMod val="50000"/>
                </a:schemeClr>
              </a:buClr>
            </a:pPr>
            <a:r>
              <a:rPr lang="de-DE" sz="1600" b="1" dirty="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rPr>
              <a:t>1. </a:t>
            </a:r>
            <a:r>
              <a:rPr lang="de-DE" sz="1600" dirty="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rPr>
              <a:t>Zum Programm </a:t>
            </a:r>
          </a:p>
          <a:p>
            <a:pPr marL="87312" algn="l">
              <a:spcBef>
                <a:spcPts val="0"/>
              </a:spcBef>
              <a:buClr>
                <a:schemeClr val="accent1">
                  <a:lumMod val="50000"/>
                </a:schemeClr>
              </a:buClr>
            </a:pPr>
            <a:r>
              <a:rPr lang="de-DE" sz="1600" b="1" dirty="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rPr>
              <a:t>2. </a:t>
            </a:r>
            <a:r>
              <a:rPr lang="de-DE" sz="1600" dirty="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rPr>
              <a:t>Zahlen </a:t>
            </a:r>
          </a:p>
          <a:p>
            <a:pPr marL="87312" algn="l">
              <a:spcBef>
                <a:spcPts val="0"/>
              </a:spcBef>
              <a:buClr>
                <a:schemeClr val="accent1">
                  <a:lumMod val="50000"/>
                </a:schemeClr>
              </a:buClr>
            </a:pPr>
            <a:r>
              <a:rPr lang="de-DE" sz="1600" b="1" dirty="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rPr>
              <a:t>3. </a:t>
            </a:r>
            <a:r>
              <a:rPr lang="de-DE" sz="1600" dirty="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rPr>
              <a:t>Drei Impulse</a:t>
            </a:r>
          </a:p>
          <a:p>
            <a:pPr marL="87312" algn="l">
              <a:spcBef>
                <a:spcPts val="0"/>
              </a:spcBef>
              <a:buClr>
                <a:schemeClr val="accent1">
                  <a:lumMod val="50000"/>
                </a:schemeClr>
              </a:buClr>
            </a:pPr>
            <a:r>
              <a:rPr lang="de-DE" sz="1600" b="1" dirty="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rPr>
              <a:t>4. </a:t>
            </a:r>
            <a:r>
              <a:rPr lang="de-DE" sz="1600" dirty="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rPr>
              <a:t>Hamza Asalloum</a:t>
            </a:r>
          </a:p>
          <a:p>
            <a:pPr marL="87312" algn="l">
              <a:spcBef>
                <a:spcPts val="0"/>
              </a:spcBef>
              <a:buClr>
                <a:schemeClr val="accent1">
                  <a:lumMod val="50000"/>
                </a:schemeClr>
              </a:buClr>
            </a:pPr>
            <a:r>
              <a:rPr lang="de-DE" sz="1600" b="1" dirty="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rPr>
              <a:t>5. </a:t>
            </a:r>
            <a:r>
              <a:rPr lang="de-DE" sz="1600" dirty="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rPr>
              <a:t>Fragen aus dem Publikum</a:t>
            </a:r>
          </a:p>
        </p:txBody>
      </p:sp>
      <p:pic>
        <p:nvPicPr>
          <p:cNvPr id="16" name="Grafik 15"/>
          <p:cNvPicPr/>
          <p:nvPr/>
        </p:nvPicPr>
        <p:blipFill>
          <a:blip r:embed="rId8" cstate="print">
            <a:extLst>
              <a:ext uri="{28A0092B-C50C-407E-A947-70E740481C1C}">
                <a14:useLocalDpi xmlns:a14="http://schemas.microsoft.com/office/drawing/2010/main" val="0"/>
              </a:ext>
            </a:extLst>
          </a:blip>
          <a:stretch>
            <a:fillRect/>
          </a:stretch>
        </p:blipFill>
        <p:spPr>
          <a:xfrm>
            <a:off x="4079093" y="5947282"/>
            <a:ext cx="1165784" cy="499246"/>
          </a:xfrm>
          <a:prstGeom prst="rect">
            <a:avLst/>
          </a:prstGeom>
        </p:spPr>
      </p:pic>
    </p:spTree>
    <p:extLst>
      <p:ext uri="{BB962C8B-B14F-4D97-AF65-F5344CB8AC3E}">
        <p14:creationId xmlns:p14="http://schemas.microsoft.com/office/powerpoint/2010/main" val="90866214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Zusätzliche Folien</a:t>
            </a:r>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3737660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93860" y="2804440"/>
            <a:ext cx="7997252" cy="1769747"/>
          </a:xfrm>
        </p:spPr>
        <p:txBody>
          <a:bodyPr>
            <a:noAutofit/>
          </a:bodyPr>
          <a:lstStyle/>
          <a:p>
            <a:r>
              <a:rPr lang="de-DE" sz="2000" b="0" dirty="0">
                <a:latin typeface="Arial" panose="020B0604020202020204" pitchFamily="34" charset="0"/>
                <a:cs typeface="Arial" panose="020B0604020202020204" pitchFamily="34" charset="0"/>
              </a:rPr>
              <a:t/>
            </a:r>
            <a:br>
              <a:rPr lang="de-DE" sz="2000" b="0" dirty="0">
                <a:latin typeface="Arial" panose="020B0604020202020204" pitchFamily="34" charset="0"/>
                <a:cs typeface="Arial" panose="020B0604020202020204" pitchFamily="34" charset="0"/>
              </a:rPr>
            </a:br>
            <a:r>
              <a:rPr lang="de-DE" sz="600" b="0" dirty="0">
                <a:latin typeface="Arial" panose="020B0604020202020204" pitchFamily="34" charset="0"/>
                <a:cs typeface="Arial" panose="020B0604020202020204" pitchFamily="34" charset="0"/>
              </a:rPr>
              <a:t> </a:t>
            </a:r>
            <a:endParaRPr lang="de-DE" sz="900" dirty="0">
              <a:latin typeface="Arial" panose="020B0604020202020204" pitchFamily="34" charset="0"/>
              <a:cs typeface="Arial" panose="020B0604020202020204" pitchFamily="34" charset="0"/>
            </a:endParaRPr>
          </a:p>
        </p:txBody>
      </p:sp>
      <p:sp>
        <p:nvSpPr>
          <p:cNvPr id="3" name="Untertitel 2"/>
          <p:cNvSpPr>
            <a:spLocks noGrp="1"/>
          </p:cNvSpPr>
          <p:nvPr>
            <p:ph type="subTitle" idx="1"/>
          </p:nvPr>
        </p:nvSpPr>
        <p:spPr>
          <a:xfrm>
            <a:off x="1143000" y="4574187"/>
            <a:ext cx="6858000" cy="977423"/>
          </a:xfrm>
        </p:spPr>
        <p:txBody>
          <a:bodyPr>
            <a:normAutofit/>
          </a:bodyPr>
          <a:lstStyle/>
          <a:p>
            <a:endParaRPr lang="de-DE" sz="1400" dirty="0">
              <a:solidFill>
                <a:srgbClr val="002060"/>
              </a:solidFill>
            </a:endParaRPr>
          </a:p>
        </p:txBody>
      </p:sp>
      <p:sp>
        <p:nvSpPr>
          <p:cNvPr id="4" name="Rechteck 3"/>
          <p:cNvSpPr/>
          <p:nvPr/>
        </p:nvSpPr>
        <p:spPr>
          <a:xfrm>
            <a:off x="7186795" y="6541013"/>
            <a:ext cx="2350477" cy="264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chemeClr val="bg1"/>
                </a:solidFill>
                <a:latin typeface="Arial Narrow" panose="020B0606020202030204" pitchFamily="34" charset="0"/>
              </a:rPr>
              <a:t>Refugee Teachers Program </a:t>
            </a:r>
          </a:p>
        </p:txBody>
      </p:sp>
      <p:sp>
        <p:nvSpPr>
          <p:cNvPr id="12" name="Textfeld 11"/>
          <p:cNvSpPr txBox="1"/>
          <p:nvPr/>
        </p:nvSpPr>
        <p:spPr>
          <a:xfrm>
            <a:off x="2802191" y="201794"/>
            <a:ext cx="6174659" cy="954107"/>
          </a:xfrm>
          <a:prstGeom prst="rect">
            <a:avLst/>
          </a:prstGeom>
          <a:noFill/>
        </p:spPr>
        <p:txBody>
          <a:bodyPr wrap="square" rtlCol="0">
            <a:spAutoFit/>
          </a:bodyPr>
          <a:lstStyle/>
          <a:p>
            <a:pPr algn="r"/>
            <a:r>
              <a:rPr lang="de-DE" sz="2800" b="1" dirty="0">
                <a:solidFill>
                  <a:srgbClr val="002060"/>
                </a:solidFill>
                <a:latin typeface="Arial" panose="020B0604020202020204" pitchFamily="34" charset="0"/>
                <a:cs typeface="Arial" panose="020B0604020202020204" pitchFamily="34" charset="0"/>
              </a:rPr>
              <a:t>Aufbau des Qualifizierungsprogramms</a:t>
            </a:r>
          </a:p>
        </p:txBody>
      </p:sp>
      <p:pic>
        <p:nvPicPr>
          <p:cNvPr id="13" name="Grafik 12"/>
          <p:cNvPicPr>
            <a:picLocks noChangeAspect="1"/>
          </p:cNvPicPr>
          <p:nvPr/>
        </p:nvPicPr>
        <p:blipFill>
          <a:blip r:embed="rId3"/>
          <a:stretch>
            <a:fillRect/>
          </a:stretch>
        </p:blipFill>
        <p:spPr>
          <a:xfrm>
            <a:off x="0" y="1468798"/>
            <a:ext cx="9075174" cy="4813270"/>
          </a:xfrm>
          <a:prstGeom prst="rect">
            <a:avLst/>
          </a:prstGeom>
        </p:spPr>
      </p:pic>
      <p:sp>
        <p:nvSpPr>
          <p:cNvPr id="7" name="Rechteck 6"/>
          <p:cNvSpPr/>
          <p:nvPr/>
        </p:nvSpPr>
        <p:spPr>
          <a:xfrm>
            <a:off x="0" y="6531059"/>
            <a:ext cx="9143999" cy="27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latin typeface="Arial Narrow" panose="020B0606020202030204" pitchFamily="34" charset="0"/>
              </a:rPr>
              <a:t>Dr. Anna Aleksandra Wojciechowicz </a:t>
            </a:r>
          </a:p>
        </p:txBody>
      </p:sp>
      <p:sp>
        <p:nvSpPr>
          <p:cNvPr id="8" name="Textfeld 7"/>
          <p:cNvSpPr txBox="1"/>
          <p:nvPr/>
        </p:nvSpPr>
        <p:spPr>
          <a:xfrm>
            <a:off x="4899087" y="6139466"/>
            <a:ext cx="4575415" cy="338554"/>
          </a:xfrm>
          <a:prstGeom prst="rect">
            <a:avLst/>
          </a:prstGeom>
          <a:noFill/>
        </p:spPr>
        <p:txBody>
          <a:bodyPr wrap="square" rtlCol="0">
            <a:spAutoFit/>
          </a:bodyPr>
          <a:lstStyle/>
          <a:p>
            <a:r>
              <a:rPr lang="de-DE" sz="1600" dirty="0">
                <a:solidFill>
                  <a:schemeClr val="tx2">
                    <a:lumMod val="50000"/>
                  </a:schemeClr>
                </a:solidFill>
                <a:latin typeface="Arial" panose="020B0604020202020204" pitchFamily="34" charset="0"/>
                <a:cs typeface="Arial" panose="020B0604020202020204" pitchFamily="34" charset="0"/>
              </a:rPr>
              <a:t>(vgl. Wojciechowicz &amp; Vock 2020b, S. 107)</a:t>
            </a:r>
          </a:p>
        </p:txBody>
      </p:sp>
    </p:spTree>
    <p:extLst>
      <p:ext uri="{BB962C8B-B14F-4D97-AF65-F5344CB8AC3E}">
        <p14:creationId xmlns:p14="http://schemas.microsoft.com/office/powerpoint/2010/main" val="344995177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186795" y="6541013"/>
            <a:ext cx="2350477" cy="264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chemeClr val="bg1"/>
                </a:solidFill>
                <a:latin typeface="Arial Narrow" panose="020B0606020202030204" pitchFamily="34" charset="0"/>
              </a:rPr>
              <a:t>Refugee Teachers Program </a:t>
            </a:r>
          </a:p>
        </p:txBody>
      </p:sp>
      <p:graphicFrame>
        <p:nvGraphicFramePr>
          <p:cNvPr id="13" name="Diagramm 12"/>
          <p:cNvGraphicFramePr/>
          <p:nvPr>
            <p:extLst>
              <p:ext uri="{D42A27DB-BD31-4B8C-83A1-F6EECF244321}">
                <p14:modId xmlns:p14="http://schemas.microsoft.com/office/powerpoint/2010/main" val="3483100263"/>
              </p:ext>
            </p:extLst>
          </p:nvPr>
        </p:nvGraphicFramePr>
        <p:xfrm>
          <a:off x="-176980" y="1297857"/>
          <a:ext cx="6823586" cy="536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el 1"/>
          <p:cNvSpPr txBox="1">
            <a:spLocks/>
          </p:cNvSpPr>
          <p:nvPr/>
        </p:nvSpPr>
        <p:spPr>
          <a:xfrm>
            <a:off x="2544417" y="-9833"/>
            <a:ext cx="6424240" cy="1146103"/>
          </a:xfrm>
          <a:prstGeom prst="rect">
            <a:avLst/>
          </a:prstGeom>
          <a:noFill/>
          <a:ln>
            <a:noFill/>
          </a:ln>
        </p:spPr>
        <p:txBody>
          <a:bodyPr vert="horz" lIns="91440" tIns="45720" rIns="91440" bIns="45720" rtlCol="0" anchor="b">
            <a:normAutofit/>
          </a:bodyPr>
          <a:lstStyle>
            <a:lvl1pPr algn="ctr" defTabSz="914400" rtl="0" eaLnBrk="1" latinLnBrk="0" hangingPunct="1">
              <a:spcBef>
                <a:spcPct val="0"/>
              </a:spcBef>
              <a:buNone/>
              <a:defRPr sz="4500" b="1" kern="1200">
                <a:solidFill>
                  <a:schemeClr val="tx1"/>
                </a:solidFill>
                <a:latin typeface="Verdana" pitchFamily="34" charset="0"/>
                <a:ea typeface="Verdana" pitchFamily="34" charset="0"/>
                <a:cs typeface="Verdana" pitchFamily="34" charset="0"/>
              </a:defRPr>
            </a:lvl1pPr>
          </a:lstStyle>
          <a:p>
            <a:pPr algn="r"/>
            <a:r>
              <a:rPr lang="de-DE" sz="3000" dirty="0">
                <a:solidFill>
                  <a:srgbClr val="002060"/>
                </a:solidFill>
                <a:latin typeface="Arial" panose="020B0604020202020204" pitchFamily="34" charset="0"/>
                <a:cs typeface="Arial" panose="020B0604020202020204" pitchFamily="34" charset="0"/>
              </a:rPr>
              <a:t>Eckpunkte zum Qualifizierungsprogram</a:t>
            </a:r>
            <a:endParaRPr lang="de-DE" sz="3000" dirty="0">
              <a:solidFill>
                <a:srgbClr val="002060"/>
              </a:solidFill>
            </a:endParaRPr>
          </a:p>
        </p:txBody>
      </p:sp>
      <p:pic>
        <p:nvPicPr>
          <p:cNvPr id="18" name="Grafik 17">
            <a:extLst>
              <a:ext uri="{FF2B5EF4-FFF2-40B4-BE49-F238E27FC236}">
                <a16:creationId xmlns:a16="http://schemas.microsoft.com/office/drawing/2014/main" xmlns="" id="{2047D77F-4545-4C5A-8D4A-8FDB520C23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4840" y="1713028"/>
            <a:ext cx="2171969" cy="1028828"/>
          </a:xfrm>
          <a:prstGeom prst="rect">
            <a:avLst/>
          </a:prstGeom>
          <a:ln>
            <a:noFill/>
          </a:ln>
          <a:effectLst>
            <a:outerShdw blurRad="190500" algn="tl" rotWithShape="0">
              <a:srgbClr val="000000">
                <a:alpha val="70000"/>
              </a:srgbClr>
            </a:outerShdw>
          </a:effectLst>
        </p:spPr>
      </p:pic>
      <p:pic>
        <p:nvPicPr>
          <p:cNvPr id="20" name="Grafik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4433" y="2853737"/>
            <a:ext cx="2210239" cy="1473624"/>
          </a:xfrm>
          <a:prstGeom prst="rect">
            <a:avLst/>
          </a:prstGeom>
          <a:ln>
            <a:noFill/>
          </a:ln>
          <a:effectLst>
            <a:outerShdw blurRad="190500" algn="tl" rotWithShape="0">
              <a:srgbClr val="000000">
                <a:alpha val="70000"/>
              </a:srgbClr>
            </a:outerShdw>
          </a:effectLst>
        </p:spPr>
      </p:pic>
      <p:pic>
        <p:nvPicPr>
          <p:cNvPr id="2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6140" y="4449570"/>
            <a:ext cx="2200669" cy="11523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8" name="Rechteck 7"/>
          <p:cNvSpPr/>
          <p:nvPr/>
        </p:nvSpPr>
        <p:spPr>
          <a:xfrm>
            <a:off x="0" y="6531059"/>
            <a:ext cx="9143999" cy="27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latin typeface="Arial Narrow" panose="020B0606020202030204" pitchFamily="34" charset="0"/>
              </a:rPr>
              <a:t>Dr. Anna Aleksandra Wojciechowicz </a:t>
            </a:r>
          </a:p>
        </p:txBody>
      </p:sp>
      <p:sp>
        <p:nvSpPr>
          <p:cNvPr id="9" name="Textfeld 8"/>
          <p:cNvSpPr txBox="1"/>
          <p:nvPr/>
        </p:nvSpPr>
        <p:spPr>
          <a:xfrm>
            <a:off x="8403091" y="2568237"/>
            <a:ext cx="740908" cy="184666"/>
          </a:xfrm>
          <a:prstGeom prst="rect">
            <a:avLst/>
          </a:prstGeom>
          <a:noFill/>
        </p:spPr>
        <p:txBody>
          <a:bodyPr wrap="none" rtlCol="0">
            <a:spAutoFit/>
          </a:bodyPr>
          <a:lstStyle/>
          <a:p>
            <a:r>
              <a:rPr lang="de-DE" sz="600" dirty="0">
                <a:latin typeface="Arial Narrow" panose="020B0606020202030204" pitchFamily="34" charset="0"/>
                <a:cs typeface="Times New Roman" pitchFamily="18" charset="0"/>
              </a:rPr>
              <a:t>© Stephan </a:t>
            </a:r>
            <a:r>
              <a:rPr lang="de-DE" sz="600" dirty="0" err="1">
                <a:latin typeface="Arial Narrow" panose="020B0606020202030204" pitchFamily="34" charset="0"/>
                <a:cs typeface="Times New Roman" pitchFamily="18" charset="0"/>
              </a:rPr>
              <a:t>Pramme</a:t>
            </a:r>
            <a:endParaRPr lang="de-DE" sz="600" dirty="0">
              <a:latin typeface="Arial Narrow" panose="020B0606020202030204" pitchFamily="34" charset="0"/>
              <a:cs typeface="Times New Roman" pitchFamily="18" charset="0"/>
            </a:endParaRPr>
          </a:p>
        </p:txBody>
      </p:sp>
      <p:sp>
        <p:nvSpPr>
          <p:cNvPr id="10" name="Rechteck 9"/>
          <p:cNvSpPr/>
          <p:nvPr/>
        </p:nvSpPr>
        <p:spPr>
          <a:xfrm>
            <a:off x="6665732" y="6183220"/>
            <a:ext cx="4572000" cy="276999"/>
          </a:xfrm>
          <a:prstGeom prst="rect">
            <a:avLst/>
          </a:prstGeom>
        </p:spPr>
        <p:txBody>
          <a:bodyPr>
            <a:spAutoFit/>
          </a:bodyPr>
          <a:lstStyle/>
          <a:p>
            <a:r>
              <a:rPr lang="de-DE" sz="12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a:t>
            </a:r>
            <a:r>
              <a:rPr lang="de-DE" sz="1200" dirty="0">
                <a:solidFill>
                  <a:schemeClr val="tx2">
                    <a:lumMod val="50000"/>
                  </a:schemeClr>
                </a:solidFill>
                <a:latin typeface="Arial" panose="020B0604020202020204" pitchFamily="34" charset="0"/>
                <a:cs typeface="Arial" panose="020B0604020202020204" pitchFamily="34" charset="0"/>
              </a:rPr>
              <a:t>vgl. Wojciechowicz &amp; Vock 2020a)</a:t>
            </a:r>
          </a:p>
        </p:txBody>
      </p:sp>
    </p:spTree>
    <p:extLst>
      <p:ext uri="{BB962C8B-B14F-4D97-AF65-F5344CB8AC3E}">
        <p14:creationId xmlns:p14="http://schemas.microsoft.com/office/powerpoint/2010/main" val="307195814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el 1"/>
          <p:cNvSpPr txBox="1">
            <a:spLocks/>
          </p:cNvSpPr>
          <p:nvPr/>
        </p:nvSpPr>
        <p:spPr>
          <a:xfrm>
            <a:off x="2017542" y="110614"/>
            <a:ext cx="6998968" cy="1177706"/>
          </a:xfrm>
          <a:prstGeom prst="rect">
            <a:avLst/>
          </a:prstGeom>
          <a:noFill/>
          <a:ln>
            <a:noFill/>
          </a:ln>
          <a:effectLst/>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Verdana" pitchFamily="34" charset="0"/>
                <a:ea typeface="Verdana" pitchFamily="34" charset="0"/>
                <a:cs typeface="Verdana" pitchFamily="34" charset="0"/>
              </a:defRPr>
            </a:lvl1pPr>
          </a:lstStyle>
          <a:p>
            <a:pPr algn="r">
              <a:defRPr/>
            </a:pPr>
            <a:r>
              <a:rPr lang="de-DE" altLang="ko-KR" sz="2800" dirty="0">
                <a:solidFill>
                  <a:srgbClr val="002060"/>
                </a:solidFill>
                <a:latin typeface="Arial" panose="020B0604020202020204" pitchFamily="34" charset="0"/>
                <a:cs typeface="Arial" panose="020B0604020202020204" pitchFamily="34" charset="0"/>
              </a:rPr>
              <a:t>Zahlen zur Teilnahme und zu erfolgreichen Abschlüssen</a:t>
            </a:r>
          </a:p>
        </p:txBody>
      </p:sp>
      <p:sp>
        <p:nvSpPr>
          <p:cNvPr id="59" name="Rechteck 58"/>
          <p:cNvSpPr/>
          <p:nvPr/>
        </p:nvSpPr>
        <p:spPr>
          <a:xfrm>
            <a:off x="7186795" y="6541013"/>
            <a:ext cx="2350477" cy="264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chemeClr val="bg1"/>
                </a:solidFill>
                <a:latin typeface="Arial Narrow" panose="020B0606020202030204" pitchFamily="34" charset="0"/>
              </a:rPr>
              <a:t>Refugee Teachers Program</a:t>
            </a:r>
          </a:p>
        </p:txBody>
      </p:sp>
      <p:sp>
        <p:nvSpPr>
          <p:cNvPr id="96" name="Rechteck 95"/>
          <p:cNvSpPr/>
          <p:nvPr/>
        </p:nvSpPr>
        <p:spPr>
          <a:xfrm>
            <a:off x="0" y="6531059"/>
            <a:ext cx="9143999" cy="27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latin typeface="Arial Narrow" panose="020B0606020202030204" pitchFamily="34" charset="0"/>
              </a:rPr>
              <a:t>Dr. Anna Aleksandra Wojciechowicz </a:t>
            </a:r>
          </a:p>
        </p:txBody>
      </p:sp>
      <p:sp>
        <p:nvSpPr>
          <p:cNvPr id="3" name="Textfeld 2"/>
          <p:cNvSpPr txBox="1"/>
          <p:nvPr/>
        </p:nvSpPr>
        <p:spPr>
          <a:xfrm>
            <a:off x="3178419" y="1409592"/>
            <a:ext cx="1447832" cy="584775"/>
          </a:xfrm>
          <a:prstGeom prst="rect">
            <a:avLst/>
          </a:prstGeom>
          <a:solidFill>
            <a:schemeClr val="tx2">
              <a:lumMod val="20000"/>
              <a:lumOff val="80000"/>
            </a:schemeClr>
          </a:solidFill>
          <a:effectLst>
            <a:outerShdw blurRad="50800" dist="38100" dir="8100000" algn="tr" rotWithShape="0">
              <a:prstClr val="black">
                <a:alpha val="40000"/>
              </a:prstClr>
            </a:outerShdw>
          </a:effectLst>
        </p:spPr>
        <p:txBody>
          <a:bodyPr wrap="none" rtlCol="0">
            <a:spAutoFit/>
          </a:bodyPr>
          <a:lstStyle/>
          <a:p>
            <a:pPr algn="ctr"/>
            <a:r>
              <a:rPr lang="de-DE" sz="1600" dirty="0">
                <a:solidFill>
                  <a:schemeClr val="accent1">
                    <a:lumMod val="50000"/>
                  </a:schemeClr>
                </a:solidFill>
                <a:latin typeface="Arial" panose="020B0604020202020204" pitchFamily="34" charset="0"/>
                <a:cs typeface="Arial" panose="020B0604020202020204" pitchFamily="34" charset="0"/>
              </a:rPr>
              <a:t>Anzahl</a:t>
            </a:r>
          </a:p>
          <a:p>
            <a:pPr algn="ctr"/>
            <a:r>
              <a:rPr lang="de-DE" sz="1600" dirty="0">
                <a:solidFill>
                  <a:schemeClr val="accent1">
                    <a:lumMod val="50000"/>
                  </a:schemeClr>
                </a:solidFill>
                <a:latin typeface="Arial" panose="020B0604020202020204" pitchFamily="34" charset="0"/>
                <a:cs typeface="Arial" panose="020B0604020202020204" pitchFamily="34" charset="0"/>
              </a:rPr>
              <a:t>Bewerbungen</a:t>
            </a:r>
          </a:p>
        </p:txBody>
      </p:sp>
      <p:sp>
        <p:nvSpPr>
          <p:cNvPr id="54" name="Textfeld 53"/>
          <p:cNvSpPr txBox="1"/>
          <p:nvPr/>
        </p:nvSpPr>
        <p:spPr>
          <a:xfrm>
            <a:off x="4690247" y="1409591"/>
            <a:ext cx="1356461" cy="584775"/>
          </a:xfrm>
          <a:prstGeom prst="rect">
            <a:avLst/>
          </a:prstGeom>
          <a:solidFill>
            <a:schemeClr val="tx2">
              <a:lumMod val="20000"/>
              <a:lumOff val="80000"/>
            </a:schemeClr>
          </a:solidFill>
          <a:effectLst>
            <a:outerShdw blurRad="50800" dist="38100" dir="8100000" algn="tr" rotWithShape="0">
              <a:prstClr val="black">
                <a:alpha val="40000"/>
              </a:prstClr>
            </a:outerShdw>
          </a:effectLst>
        </p:spPr>
        <p:txBody>
          <a:bodyPr wrap="none" rtlCol="0">
            <a:spAutoFit/>
          </a:bodyPr>
          <a:lstStyle/>
          <a:p>
            <a:pPr algn="ctr"/>
            <a:r>
              <a:rPr lang="de-DE" sz="1600" dirty="0">
                <a:solidFill>
                  <a:schemeClr val="accent1">
                    <a:lumMod val="50000"/>
                  </a:schemeClr>
                </a:solidFill>
                <a:latin typeface="Arial" panose="020B0604020202020204" pitchFamily="34" charset="0"/>
                <a:cs typeface="Arial" panose="020B0604020202020204" pitchFamily="34" charset="0"/>
              </a:rPr>
              <a:t>Anzahl</a:t>
            </a:r>
          </a:p>
          <a:p>
            <a:pPr algn="ctr"/>
            <a:r>
              <a:rPr lang="de-DE" sz="1600" dirty="0">
                <a:solidFill>
                  <a:schemeClr val="accent1">
                    <a:lumMod val="50000"/>
                  </a:schemeClr>
                </a:solidFill>
                <a:latin typeface="Arial" panose="020B0604020202020204" pitchFamily="34" charset="0"/>
                <a:cs typeface="Arial" panose="020B0604020202020204" pitchFamily="34" charset="0"/>
              </a:rPr>
              <a:t>Zulassungen</a:t>
            </a:r>
          </a:p>
        </p:txBody>
      </p:sp>
      <p:sp>
        <p:nvSpPr>
          <p:cNvPr id="55" name="Textfeld 54"/>
          <p:cNvSpPr txBox="1"/>
          <p:nvPr/>
        </p:nvSpPr>
        <p:spPr>
          <a:xfrm>
            <a:off x="1665197" y="2056752"/>
            <a:ext cx="1197765" cy="369332"/>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none" rtlCol="0">
            <a:spAutoFit/>
          </a:bodyPr>
          <a:lstStyle/>
          <a:p>
            <a:pPr algn="ctr"/>
            <a:r>
              <a:rPr lang="de-DE" b="1" dirty="0">
                <a:solidFill>
                  <a:schemeClr val="bg1"/>
                </a:solidFill>
                <a:latin typeface="Arial" panose="020B0604020202020204" pitchFamily="34" charset="0"/>
                <a:cs typeface="Arial" panose="020B0604020202020204" pitchFamily="34" charset="0"/>
              </a:rPr>
              <a:t>Gruppe 1</a:t>
            </a:r>
          </a:p>
        </p:txBody>
      </p:sp>
      <p:sp>
        <p:nvSpPr>
          <p:cNvPr id="4" name="Pfeil nach rechts 3"/>
          <p:cNvSpPr/>
          <p:nvPr/>
        </p:nvSpPr>
        <p:spPr>
          <a:xfrm rot="5400000">
            <a:off x="-1211051" y="3460487"/>
            <a:ext cx="3120347" cy="389614"/>
          </a:xfrm>
          <a:prstGeom prst="rightArrow">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445328" y="2080605"/>
            <a:ext cx="1154482" cy="338554"/>
          </a:xfrm>
          <a:prstGeom prst="rect">
            <a:avLst/>
          </a:prstGeom>
          <a:noFill/>
        </p:spPr>
        <p:txBody>
          <a:bodyPr wrap="none" rtlCol="0">
            <a:spAutoFit/>
          </a:bodyPr>
          <a:lstStyle/>
          <a:p>
            <a:pPr algn="ctr"/>
            <a:r>
              <a:rPr lang="de-DE" sz="1600" dirty="0">
                <a:solidFill>
                  <a:schemeClr val="accent1">
                    <a:lumMod val="50000"/>
                  </a:schemeClr>
                </a:solidFill>
                <a:latin typeface="Arial" panose="020B0604020202020204" pitchFamily="34" charset="0"/>
                <a:cs typeface="Arial" panose="020B0604020202020204" pitchFamily="34" charset="0"/>
              </a:rPr>
              <a:t>März 2016</a:t>
            </a:r>
          </a:p>
        </p:txBody>
      </p:sp>
      <p:sp>
        <p:nvSpPr>
          <p:cNvPr id="62" name="Textfeld 61"/>
          <p:cNvSpPr txBox="1"/>
          <p:nvPr/>
        </p:nvSpPr>
        <p:spPr>
          <a:xfrm>
            <a:off x="457599" y="4719679"/>
            <a:ext cx="1119217" cy="338554"/>
          </a:xfrm>
          <a:prstGeom prst="rect">
            <a:avLst/>
          </a:prstGeom>
          <a:noFill/>
        </p:spPr>
        <p:txBody>
          <a:bodyPr wrap="none" rtlCol="0">
            <a:spAutoFit/>
          </a:bodyPr>
          <a:lstStyle/>
          <a:p>
            <a:pPr algn="ctr"/>
            <a:r>
              <a:rPr lang="de-DE" sz="1600" dirty="0">
                <a:solidFill>
                  <a:schemeClr val="accent1">
                    <a:lumMod val="50000"/>
                  </a:schemeClr>
                </a:solidFill>
                <a:latin typeface="Arial" panose="020B0604020202020204" pitchFamily="34" charset="0"/>
                <a:cs typeface="Arial" panose="020B0604020202020204" pitchFamily="34" charset="0"/>
              </a:rPr>
              <a:t>Sept 2020</a:t>
            </a:r>
          </a:p>
        </p:txBody>
      </p:sp>
      <p:sp>
        <p:nvSpPr>
          <p:cNvPr id="63" name="Textfeld 62"/>
          <p:cNvSpPr txBox="1"/>
          <p:nvPr/>
        </p:nvSpPr>
        <p:spPr>
          <a:xfrm>
            <a:off x="1670567" y="2699746"/>
            <a:ext cx="1197765" cy="369332"/>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none" rtlCol="0">
            <a:spAutoFit/>
          </a:bodyPr>
          <a:lstStyle/>
          <a:p>
            <a:pPr algn="ctr"/>
            <a:r>
              <a:rPr lang="de-DE" b="1" dirty="0">
                <a:solidFill>
                  <a:schemeClr val="bg1"/>
                </a:solidFill>
                <a:latin typeface="Arial" panose="020B0604020202020204" pitchFamily="34" charset="0"/>
                <a:cs typeface="Arial" panose="020B0604020202020204" pitchFamily="34" charset="0"/>
              </a:rPr>
              <a:t>Gruppe 2</a:t>
            </a:r>
          </a:p>
        </p:txBody>
      </p:sp>
      <p:sp>
        <p:nvSpPr>
          <p:cNvPr id="64" name="Textfeld 63"/>
          <p:cNvSpPr txBox="1"/>
          <p:nvPr/>
        </p:nvSpPr>
        <p:spPr>
          <a:xfrm>
            <a:off x="1665197" y="3349837"/>
            <a:ext cx="1197765" cy="369332"/>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none" rtlCol="0">
            <a:spAutoFit/>
          </a:bodyPr>
          <a:lstStyle/>
          <a:p>
            <a:pPr algn="ctr"/>
            <a:r>
              <a:rPr lang="de-DE" b="1" dirty="0">
                <a:solidFill>
                  <a:schemeClr val="bg1"/>
                </a:solidFill>
                <a:latin typeface="Arial" panose="020B0604020202020204" pitchFamily="34" charset="0"/>
                <a:cs typeface="Arial" panose="020B0604020202020204" pitchFamily="34" charset="0"/>
              </a:rPr>
              <a:t>Gruppe 3</a:t>
            </a:r>
          </a:p>
        </p:txBody>
      </p:sp>
      <p:sp>
        <p:nvSpPr>
          <p:cNvPr id="65" name="Textfeld 64"/>
          <p:cNvSpPr txBox="1"/>
          <p:nvPr/>
        </p:nvSpPr>
        <p:spPr>
          <a:xfrm>
            <a:off x="1665196" y="4010073"/>
            <a:ext cx="1197765" cy="369332"/>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none" rtlCol="0">
            <a:spAutoFit/>
          </a:bodyPr>
          <a:lstStyle/>
          <a:p>
            <a:pPr algn="ctr"/>
            <a:r>
              <a:rPr lang="de-DE" b="1" dirty="0">
                <a:solidFill>
                  <a:schemeClr val="bg1"/>
                </a:solidFill>
                <a:latin typeface="Arial" panose="020B0604020202020204" pitchFamily="34" charset="0"/>
                <a:cs typeface="Arial" panose="020B0604020202020204" pitchFamily="34" charset="0"/>
              </a:rPr>
              <a:t>Gruppe 4</a:t>
            </a:r>
          </a:p>
        </p:txBody>
      </p:sp>
      <p:sp>
        <p:nvSpPr>
          <p:cNvPr id="72" name="Textfeld 71"/>
          <p:cNvSpPr txBox="1"/>
          <p:nvPr/>
        </p:nvSpPr>
        <p:spPr>
          <a:xfrm>
            <a:off x="1665195" y="4695826"/>
            <a:ext cx="1197765" cy="369332"/>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none" rtlCol="0">
            <a:spAutoFit/>
          </a:bodyPr>
          <a:lstStyle/>
          <a:p>
            <a:pPr algn="ctr"/>
            <a:r>
              <a:rPr lang="de-DE" b="1" dirty="0">
                <a:solidFill>
                  <a:schemeClr val="bg1"/>
                </a:solidFill>
                <a:latin typeface="Arial" panose="020B0604020202020204" pitchFamily="34" charset="0"/>
                <a:cs typeface="Arial" panose="020B0604020202020204" pitchFamily="34" charset="0"/>
              </a:rPr>
              <a:t>Gruppe 5</a:t>
            </a:r>
          </a:p>
        </p:txBody>
      </p:sp>
      <p:sp>
        <p:nvSpPr>
          <p:cNvPr id="88" name="Textfeld 87"/>
          <p:cNvSpPr txBox="1"/>
          <p:nvPr/>
        </p:nvSpPr>
        <p:spPr>
          <a:xfrm>
            <a:off x="3482696" y="2076520"/>
            <a:ext cx="760144" cy="369332"/>
          </a:xfrm>
          <a:prstGeom prst="rect">
            <a:avLst/>
          </a:prstGeom>
          <a:noFill/>
        </p:spPr>
        <p:txBody>
          <a:bodyPr wrap="none" rtlCol="0">
            <a:spAutoFit/>
          </a:bodyPr>
          <a:lstStyle/>
          <a:p>
            <a:pPr algn="ctr"/>
            <a:r>
              <a:rPr lang="de-DE" dirty="0">
                <a:latin typeface="Arial" panose="020B0604020202020204" pitchFamily="34" charset="0"/>
                <a:cs typeface="Arial" panose="020B0604020202020204" pitchFamily="34" charset="0"/>
              </a:rPr>
              <a:t>≈ </a:t>
            </a:r>
            <a:r>
              <a:rPr lang="de-DE" dirty="0">
                <a:solidFill>
                  <a:schemeClr val="accent1">
                    <a:lumMod val="50000"/>
                  </a:schemeClr>
                </a:solidFill>
                <a:latin typeface="Arial" panose="020B0604020202020204" pitchFamily="34" charset="0"/>
                <a:cs typeface="Arial" panose="020B0604020202020204" pitchFamily="34" charset="0"/>
              </a:rPr>
              <a:t>640</a:t>
            </a:r>
          </a:p>
        </p:txBody>
      </p:sp>
      <p:sp>
        <p:nvSpPr>
          <p:cNvPr id="90" name="Textfeld 89"/>
          <p:cNvSpPr txBox="1"/>
          <p:nvPr/>
        </p:nvSpPr>
        <p:spPr>
          <a:xfrm>
            <a:off x="3474555" y="4719475"/>
            <a:ext cx="743024" cy="369332"/>
          </a:xfrm>
          <a:prstGeom prst="rect">
            <a:avLst/>
          </a:prstGeom>
          <a:noFill/>
        </p:spPr>
        <p:txBody>
          <a:bodyPr wrap="none" rtlCol="0">
            <a:spAutoFit/>
          </a:bodyPr>
          <a:lstStyle/>
          <a:p>
            <a:pPr algn="ctr"/>
            <a:r>
              <a:rPr lang="de-DE" dirty="0">
                <a:latin typeface="Arial" panose="020B0604020202020204" pitchFamily="34" charset="0"/>
                <a:cs typeface="Arial" panose="020B0604020202020204" pitchFamily="34" charset="0"/>
              </a:rPr>
              <a:t>≈ </a:t>
            </a:r>
            <a:r>
              <a:rPr lang="de-DE" dirty="0">
                <a:solidFill>
                  <a:schemeClr val="accent1">
                    <a:lumMod val="50000"/>
                  </a:schemeClr>
                </a:solidFill>
                <a:latin typeface="Arial" panose="020B0604020202020204" pitchFamily="34" charset="0"/>
                <a:cs typeface="Arial" panose="020B0604020202020204" pitchFamily="34" charset="0"/>
              </a:rPr>
              <a:t>115</a:t>
            </a:r>
          </a:p>
        </p:txBody>
      </p:sp>
      <p:sp>
        <p:nvSpPr>
          <p:cNvPr id="91" name="Textfeld 90"/>
          <p:cNvSpPr txBox="1"/>
          <p:nvPr/>
        </p:nvSpPr>
        <p:spPr>
          <a:xfrm>
            <a:off x="3482696" y="2723395"/>
            <a:ext cx="631904" cy="369332"/>
          </a:xfrm>
          <a:prstGeom prst="rect">
            <a:avLst/>
          </a:prstGeom>
          <a:noFill/>
        </p:spPr>
        <p:txBody>
          <a:bodyPr wrap="none" rtlCol="0">
            <a:spAutoFit/>
          </a:bodyPr>
          <a:lstStyle/>
          <a:p>
            <a:pPr algn="ctr"/>
            <a:r>
              <a:rPr lang="de-DE" dirty="0">
                <a:latin typeface="Arial" panose="020B0604020202020204" pitchFamily="34" charset="0"/>
                <a:cs typeface="Arial" panose="020B0604020202020204" pitchFamily="34" charset="0"/>
              </a:rPr>
              <a:t>≈ </a:t>
            </a:r>
            <a:r>
              <a:rPr lang="de-DE" dirty="0">
                <a:solidFill>
                  <a:schemeClr val="accent1">
                    <a:lumMod val="50000"/>
                  </a:schemeClr>
                </a:solidFill>
                <a:latin typeface="Arial" panose="020B0604020202020204" pitchFamily="34" charset="0"/>
                <a:cs typeface="Arial" panose="020B0604020202020204" pitchFamily="34" charset="0"/>
              </a:rPr>
              <a:t>70</a:t>
            </a:r>
          </a:p>
        </p:txBody>
      </p:sp>
      <p:sp>
        <p:nvSpPr>
          <p:cNvPr id="93" name="Textfeld 92"/>
          <p:cNvSpPr txBox="1"/>
          <p:nvPr/>
        </p:nvSpPr>
        <p:spPr>
          <a:xfrm>
            <a:off x="3482696" y="3373486"/>
            <a:ext cx="760144" cy="369332"/>
          </a:xfrm>
          <a:prstGeom prst="rect">
            <a:avLst/>
          </a:prstGeom>
          <a:noFill/>
        </p:spPr>
        <p:txBody>
          <a:bodyPr wrap="none" rtlCol="0">
            <a:spAutoFit/>
          </a:bodyPr>
          <a:lstStyle/>
          <a:p>
            <a:pPr algn="ctr"/>
            <a:r>
              <a:rPr lang="de-DE" dirty="0">
                <a:latin typeface="Arial" panose="020B0604020202020204" pitchFamily="34" charset="0"/>
                <a:cs typeface="Arial" panose="020B0604020202020204" pitchFamily="34" charset="0"/>
              </a:rPr>
              <a:t>≈ </a:t>
            </a:r>
            <a:r>
              <a:rPr lang="de-DE" dirty="0">
                <a:solidFill>
                  <a:schemeClr val="accent1">
                    <a:lumMod val="50000"/>
                  </a:schemeClr>
                </a:solidFill>
                <a:latin typeface="Arial" panose="020B0604020202020204" pitchFamily="34" charset="0"/>
                <a:cs typeface="Arial" panose="020B0604020202020204" pitchFamily="34" charset="0"/>
              </a:rPr>
              <a:t>220</a:t>
            </a:r>
          </a:p>
        </p:txBody>
      </p:sp>
      <p:sp>
        <p:nvSpPr>
          <p:cNvPr id="97" name="Textfeld 96"/>
          <p:cNvSpPr txBox="1"/>
          <p:nvPr/>
        </p:nvSpPr>
        <p:spPr>
          <a:xfrm>
            <a:off x="3482696" y="4033722"/>
            <a:ext cx="631904"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 </a:t>
            </a:r>
            <a:r>
              <a:rPr lang="de-DE" dirty="0">
                <a:solidFill>
                  <a:schemeClr val="accent1">
                    <a:lumMod val="50000"/>
                  </a:schemeClr>
                </a:solidFill>
                <a:latin typeface="Arial" panose="020B0604020202020204" pitchFamily="34" charset="0"/>
                <a:cs typeface="Arial" panose="020B0604020202020204" pitchFamily="34" charset="0"/>
              </a:rPr>
              <a:t>80</a:t>
            </a:r>
          </a:p>
        </p:txBody>
      </p:sp>
      <p:sp>
        <p:nvSpPr>
          <p:cNvPr id="98" name="Textfeld 97"/>
          <p:cNvSpPr txBox="1"/>
          <p:nvPr/>
        </p:nvSpPr>
        <p:spPr>
          <a:xfrm>
            <a:off x="5147905" y="2073476"/>
            <a:ext cx="441146" cy="369332"/>
          </a:xfrm>
          <a:prstGeom prst="rect">
            <a:avLst/>
          </a:prstGeom>
          <a:noFill/>
        </p:spPr>
        <p:txBody>
          <a:bodyPr wrap="none" rtlCol="0">
            <a:spAutoFit/>
          </a:bodyPr>
          <a:lstStyle/>
          <a:p>
            <a:pPr algn="ctr"/>
            <a:r>
              <a:rPr lang="de-DE" dirty="0">
                <a:solidFill>
                  <a:schemeClr val="tx2">
                    <a:lumMod val="50000"/>
                  </a:schemeClr>
                </a:solidFill>
                <a:latin typeface="Arial" panose="020B0604020202020204" pitchFamily="34" charset="0"/>
                <a:cs typeface="Arial" panose="020B0604020202020204" pitchFamily="34" charset="0"/>
              </a:rPr>
              <a:t>50</a:t>
            </a:r>
          </a:p>
        </p:txBody>
      </p:sp>
      <p:sp>
        <p:nvSpPr>
          <p:cNvPr id="99" name="Textfeld 98"/>
          <p:cNvSpPr txBox="1"/>
          <p:nvPr/>
        </p:nvSpPr>
        <p:spPr>
          <a:xfrm>
            <a:off x="5147903" y="2722165"/>
            <a:ext cx="441147" cy="369332"/>
          </a:xfrm>
          <a:prstGeom prst="rect">
            <a:avLst/>
          </a:prstGeom>
          <a:noFill/>
        </p:spPr>
        <p:txBody>
          <a:bodyPr wrap="none" rtlCol="0">
            <a:spAutoFit/>
          </a:bodyPr>
          <a:lstStyle/>
          <a:p>
            <a:pPr algn="ctr"/>
            <a:r>
              <a:rPr lang="de-DE" dirty="0">
                <a:solidFill>
                  <a:schemeClr val="tx2">
                    <a:lumMod val="50000"/>
                  </a:schemeClr>
                </a:solidFill>
                <a:latin typeface="Arial" panose="020B0604020202020204" pitchFamily="34" charset="0"/>
                <a:cs typeface="Arial" panose="020B0604020202020204" pitchFamily="34" charset="0"/>
              </a:rPr>
              <a:t>30</a:t>
            </a:r>
          </a:p>
        </p:txBody>
      </p:sp>
      <p:sp>
        <p:nvSpPr>
          <p:cNvPr id="100" name="Textfeld 99"/>
          <p:cNvSpPr txBox="1"/>
          <p:nvPr/>
        </p:nvSpPr>
        <p:spPr>
          <a:xfrm>
            <a:off x="5147902" y="3368546"/>
            <a:ext cx="441147" cy="369332"/>
          </a:xfrm>
          <a:prstGeom prst="rect">
            <a:avLst/>
          </a:prstGeom>
          <a:noFill/>
        </p:spPr>
        <p:txBody>
          <a:bodyPr wrap="none" rtlCol="0">
            <a:spAutoFit/>
          </a:bodyPr>
          <a:lstStyle/>
          <a:p>
            <a:pPr algn="ctr"/>
            <a:r>
              <a:rPr lang="de-DE" dirty="0">
                <a:solidFill>
                  <a:schemeClr val="tx2">
                    <a:lumMod val="50000"/>
                  </a:schemeClr>
                </a:solidFill>
                <a:latin typeface="Arial" panose="020B0604020202020204" pitchFamily="34" charset="0"/>
                <a:cs typeface="Arial" panose="020B0604020202020204" pitchFamily="34" charset="0"/>
              </a:rPr>
              <a:t>30</a:t>
            </a:r>
          </a:p>
        </p:txBody>
      </p:sp>
      <p:sp>
        <p:nvSpPr>
          <p:cNvPr id="101" name="Textfeld 100"/>
          <p:cNvSpPr txBox="1"/>
          <p:nvPr/>
        </p:nvSpPr>
        <p:spPr>
          <a:xfrm>
            <a:off x="5147901" y="4033722"/>
            <a:ext cx="441147" cy="369332"/>
          </a:xfrm>
          <a:prstGeom prst="rect">
            <a:avLst/>
          </a:prstGeom>
          <a:noFill/>
        </p:spPr>
        <p:txBody>
          <a:bodyPr wrap="none" rtlCol="0">
            <a:spAutoFit/>
          </a:bodyPr>
          <a:lstStyle/>
          <a:p>
            <a:pPr algn="ctr"/>
            <a:r>
              <a:rPr lang="de-DE" dirty="0">
                <a:solidFill>
                  <a:schemeClr val="tx2">
                    <a:lumMod val="50000"/>
                  </a:schemeClr>
                </a:solidFill>
                <a:latin typeface="Arial" panose="020B0604020202020204" pitchFamily="34" charset="0"/>
                <a:cs typeface="Arial" panose="020B0604020202020204" pitchFamily="34" charset="0"/>
              </a:rPr>
              <a:t>30</a:t>
            </a:r>
          </a:p>
        </p:txBody>
      </p:sp>
      <p:sp>
        <p:nvSpPr>
          <p:cNvPr id="102" name="Textfeld 101"/>
          <p:cNvSpPr txBox="1"/>
          <p:nvPr/>
        </p:nvSpPr>
        <p:spPr>
          <a:xfrm>
            <a:off x="5147900" y="4719475"/>
            <a:ext cx="441147" cy="369332"/>
          </a:xfrm>
          <a:prstGeom prst="rect">
            <a:avLst/>
          </a:prstGeom>
          <a:noFill/>
        </p:spPr>
        <p:txBody>
          <a:bodyPr wrap="none" rtlCol="0">
            <a:spAutoFit/>
          </a:bodyPr>
          <a:lstStyle/>
          <a:p>
            <a:pPr algn="ctr"/>
            <a:r>
              <a:rPr lang="de-DE" dirty="0">
                <a:solidFill>
                  <a:schemeClr val="tx2">
                    <a:lumMod val="50000"/>
                  </a:schemeClr>
                </a:solidFill>
                <a:latin typeface="Arial" panose="020B0604020202020204" pitchFamily="34" charset="0"/>
                <a:cs typeface="Arial" panose="020B0604020202020204" pitchFamily="34" charset="0"/>
              </a:rPr>
              <a:t>20</a:t>
            </a:r>
          </a:p>
        </p:txBody>
      </p:sp>
      <p:sp>
        <p:nvSpPr>
          <p:cNvPr id="103" name="Textfeld 102"/>
          <p:cNvSpPr txBox="1"/>
          <p:nvPr/>
        </p:nvSpPr>
        <p:spPr>
          <a:xfrm>
            <a:off x="6110704" y="1409257"/>
            <a:ext cx="1277914" cy="584775"/>
          </a:xfrm>
          <a:prstGeom prst="rect">
            <a:avLst/>
          </a:prstGeom>
          <a:solidFill>
            <a:schemeClr val="tx2">
              <a:lumMod val="20000"/>
              <a:lumOff val="80000"/>
            </a:schemeClr>
          </a:solidFill>
          <a:effectLst>
            <a:outerShdw blurRad="50800" dist="38100" dir="8100000" algn="tr" rotWithShape="0">
              <a:prstClr val="black">
                <a:alpha val="40000"/>
              </a:prstClr>
            </a:outerShdw>
          </a:effectLst>
        </p:spPr>
        <p:txBody>
          <a:bodyPr wrap="none" rtlCol="0">
            <a:spAutoFit/>
          </a:bodyPr>
          <a:lstStyle/>
          <a:p>
            <a:pPr algn="ctr"/>
            <a:r>
              <a:rPr lang="de-DE" sz="1600" dirty="0">
                <a:solidFill>
                  <a:schemeClr val="accent1">
                    <a:lumMod val="50000"/>
                  </a:schemeClr>
                </a:solidFill>
                <a:latin typeface="Arial" panose="020B0604020202020204" pitchFamily="34" charset="0"/>
                <a:cs typeface="Arial" panose="020B0604020202020204" pitchFamily="34" charset="0"/>
              </a:rPr>
              <a:t>Erfolgreiche</a:t>
            </a:r>
          </a:p>
          <a:p>
            <a:pPr algn="ctr"/>
            <a:r>
              <a:rPr lang="de-DE" sz="1600" dirty="0">
                <a:solidFill>
                  <a:schemeClr val="accent1">
                    <a:lumMod val="50000"/>
                  </a:schemeClr>
                </a:solidFill>
                <a:latin typeface="Arial" panose="020B0604020202020204" pitchFamily="34" charset="0"/>
                <a:cs typeface="Arial" panose="020B0604020202020204" pitchFamily="34" charset="0"/>
              </a:rPr>
              <a:t>Abschlüsse</a:t>
            </a:r>
          </a:p>
        </p:txBody>
      </p:sp>
      <p:sp>
        <p:nvSpPr>
          <p:cNvPr id="106" name="Rechteck 105"/>
          <p:cNvSpPr/>
          <p:nvPr/>
        </p:nvSpPr>
        <p:spPr>
          <a:xfrm>
            <a:off x="6110701" y="2056752"/>
            <a:ext cx="1277917" cy="3008405"/>
          </a:xfrm>
          <a:prstGeom prst="rect">
            <a:avLst/>
          </a:prstGeom>
          <a:noFill/>
          <a:ln>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Textfeld 106"/>
          <p:cNvSpPr txBox="1"/>
          <p:nvPr/>
        </p:nvSpPr>
        <p:spPr>
          <a:xfrm>
            <a:off x="6464964" y="3033412"/>
            <a:ext cx="569388" cy="369332"/>
          </a:xfrm>
          <a:prstGeom prst="rect">
            <a:avLst/>
          </a:prstGeom>
          <a:noFill/>
        </p:spPr>
        <p:txBody>
          <a:bodyPr wrap="none" rtlCol="0">
            <a:spAutoFit/>
          </a:bodyPr>
          <a:lstStyle/>
          <a:p>
            <a:pPr algn="ctr"/>
            <a:r>
              <a:rPr lang="de-DE" dirty="0">
                <a:solidFill>
                  <a:schemeClr val="tx2">
                    <a:lumMod val="50000"/>
                  </a:schemeClr>
                </a:solidFill>
                <a:latin typeface="Arial" panose="020B0604020202020204" pitchFamily="34" charset="0"/>
                <a:cs typeface="Arial" panose="020B0604020202020204" pitchFamily="34" charset="0"/>
              </a:rPr>
              <a:t>105</a:t>
            </a:r>
          </a:p>
        </p:txBody>
      </p:sp>
      <p:sp>
        <p:nvSpPr>
          <p:cNvPr id="108" name="Rechteck 107"/>
          <p:cNvSpPr/>
          <p:nvPr/>
        </p:nvSpPr>
        <p:spPr>
          <a:xfrm>
            <a:off x="3178418" y="2060136"/>
            <a:ext cx="1447833" cy="365111"/>
          </a:xfrm>
          <a:prstGeom prst="rect">
            <a:avLst/>
          </a:prstGeom>
          <a:noFill/>
          <a:ln>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echteck 108"/>
          <p:cNvSpPr/>
          <p:nvPr/>
        </p:nvSpPr>
        <p:spPr>
          <a:xfrm>
            <a:off x="3178418" y="2706006"/>
            <a:ext cx="1447833" cy="365111"/>
          </a:xfrm>
          <a:prstGeom prst="rect">
            <a:avLst/>
          </a:prstGeom>
          <a:noFill/>
          <a:ln>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Rechteck 109"/>
          <p:cNvSpPr/>
          <p:nvPr/>
        </p:nvSpPr>
        <p:spPr>
          <a:xfrm>
            <a:off x="3178418" y="3340884"/>
            <a:ext cx="1447833" cy="365111"/>
          </a:xfrm>
          <a:prstGeom prst="rect">
            <a:avLst/>
          </a:prstGeom>
          <a:noFill/>
          <a:ln>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Rechteck 110"/>
          <p:cNvSpPr/>
          <p:nvPr/>
        </p:nvSpPr>
        <p:spPr>
          <a:xfrm>
            <a:off x="3183417" y="4009375"/>
            <a:ext cx="1447833" cy="365111"/>
          </a:xfrm>
          <a:prstGeom prst="rect">
            <a:avLst/>
          </a:prstGeom>
          <a:noFill/>
          <a:ln>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Rechteck 111"/>
          <p:cNvSpPr/>
          <p:nvPr/>
        </p:nvSpPr>
        <p:spPr>
          <a:xfrm>
            <a:off x="3178417" y="4693122"/>
            <a:ext cx="1447833" cy="365111"/>
          </a:xfrm>
          <a:prstGeom prst="rect">
            <a:avLst/>
          </a:prstGeom>
          <a:noFill/>
          <a:ln>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Rechteck 112"/>
          <p:cNvSpPr/>
          <p:nvPr/>
        </p:nvSpPr>
        <p:spPr>
          <a:xfrm>
            <a:off x="4690247" y="2061542"/>
            <a:ext cx="1356461" cy="360661"/>
          </a:xfrm>
          <a:prstGeom prst="rect">
            <a:avLst/>
          </a:prstGeom>
          <a:noFill/>
          <a:ln>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Rechteck 113"/>
          <p:cNvSpPr/>
          <p:nvPr/>
        </p:nvSpPr>
        <p:spPr>
          <a:xfrm>
            <a:off x="4688414" y="2709355"/>
            <a:ext cx="1356461" cy="358494"/>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Rechteck 114"/>
          <p:cNvSpPr/>
          <p:nvPr/>
        </p:nvSpPr>
        <p:spPr>
          <a:xfrm>
            <a:off x="4688414" y="3340883"/>
            <a:ext cx="1356461" cy="365111"/>
          </a:xfrm>
          <a:prstGeom prst="rect">
            <a:avLst/>
          </a:prstGeom>
          <a:noFill/>
          <a:ln>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Rechteck 115"/>
          <p:cNvSpPr/>
          <p:nvPr/>
        </p:nvSpPr>
        <p:spPr>
          <a:xfrm>
            <a:off x="4688414" y="4005446"/>
            <a:ext cx="1356461" cy="365111"/>
          </a:xfrm>
          <a:prstGeom prst="rect">
            <a:avLst/>
          </a:prstGeom>
          <a:noFill/>
          <a:ln>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116"/>
          <p:cNvSpPr/>
          <p:nvPr/>
        </p:nvSpPr>
        <p:spPr>
          <a:xfrm>
            <a:off x="4690244" y="2706006"/>
            <a:ext cx="1356461" cy="365111"/>
          </a:xfrm>
          <a:prstGeom prst="rect">
            <a:avLst/>
          </a:prstGeom>
          <a:noFill/>
          <a:ln>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Rechteck 117"/>
          <p:cNvSpPr/>
          <p:nvPr/>
        </p:nvSpPr>
        <p:spPr>
          <a:xfrm>
            <a:off x="4688413" y="4693121"/>
            <a:ext cx="1356461" cy="365111"/>
          </a:xfrm>
          <a:prstGeom prst="rect">
            <a:avLst/>
          </a:prstGeom>
          <a:noFill/>
          <a:ln>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Textfeld 118"/>
          <p:cNvSpPr txBox="1"/>
          <p:nvPr/>
        </p:nvSpPr>
        <p:spPr>
          <a:xfrm>
            <a:off x="7632478" y="1409256"/>
            <a:ext cx="1295071" cy="584775"/>
          </a:xfrm>
          <a:prstGeom prst="rect">
            <a:avLst/>
          </a:prstGeom>
          <a:solidFill>
            <a:schemeClr val="tx2">
              <a:lumMod val="20000"/>
              <a:lumOff val="80000"/>
            </a:schemeClr>
          </a:solidFill>
          <a:effectLst>
            <a:outerShdw blurRad="50800" dist="38100" dir="8100000" algn="tr" rotWithShape="0">
              <a:prstClr val="black">
                <a:alpha val="40000"/>
              </a:prstClr>
            </a:outerShdw>
          </a:effectLst>
        </p:spPr>
        <p:txBody>
          <a:bodyPr wrap="square" rtlCol="0" anchor="t" anchorCtr="1">
            <a:spAutoFit/>
          </a:bodyPr>
          <a:lstStyle/>
          <a:p>
            <a:pPr algn="ctr"/>
            <a:endParaRPr lang="de-DE" sz="1600" dirty="0">
              <a:solidFill>
                <a:schemeClr val="accent1">
                  <a:lumMod val="50000"/>
                </a:schemeClr>
              </a:solidFill>
              <a:latin typeface="Arial" panose="020B0604020202020204" pitchFamily="34" charset="0"/>
              <a:cs typeface="Arial" panose="020B0604020202020204" pitchFamily="34" charset="0"/>
            </a:endParaRPr>
          </a:p>
          <a:p>
            <a:pPr algn="ctr"/>
            <a:endParaRPr lang="de-DE" sz="1600" dirty="0">
              <a:solidFill>
                <a:schemeClr val="accent1">
                  <a:lumMod val="50000"/>
                </a:schemeClr>
              </a:solidFill>
              <a:latin typeface="Arial" panose="020B0604020202020204" pitchFamily="34" charset="0"/>
              <a:cs typeface="Arial" panose="020B0604020202020204" pitchFamily="34" charset="0"/>
            </a:endParaRPr>
          </a:p>
        </p:txBody>
      </p:sp>
      <p:sp>
        <p:nvSpPr>
          <p:cNvPr id="120" name="Rechteck 119"/>
          <p:cNvSpPr/>
          <p:nvPr/>
        </p:nvSpPr>
        <p:spPr>
          <a:xfrm>
            <a:off x="7641054" y="2060391"/>
            <a:ext cx="1277917" cy="2997841"/>
          </a:xfrm>
          <a:prstGeom prst="rect">
            <a:avLst/>
          </a:prstGeom>
          <a:noFill/>
          <a:ln>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Textfeld 120"/>
          <p:cNvSpPr txBox="1"/>
          <p:nvPr/>
        </p:nvSpPr>
        <p:spPr>
          <a:xfrm>
            <a:off x="7956846" y="3033412"/>
            <a:ext cx="646332" cy="369332"/>
          </a:xfrm>
          <a:prstGeom prst="rect">
            <a:avLst/>
          </a:prstGeom>
          <a:noFill/>
        </p:spPr>
        <p:txBody>
          <a:bodyPr wrap="none" rtlCol="0">
            <a:spAutoFit/>
          </a:bodyPr>
          <a:lstStyle/>
          <a:p>
            <a:pPr algn="ctr"/>
            <a:r>
              <a:rPr lang="de-DE" dirty="0">
                <a:solidFill>
                  <a:schemeClr val="tx2">
                    <a:lumMod val="50000"/>
                  </a:schemeClr>
                </a:solidFill>
                <a:latin typeface="Arial" panose="020B0604020202020204" pitchFamily="34" charset="0"/>
                <a:cs typeface="Arial" panose="020B0604020202020204" pitchFamily="34" charset="0"/>
              </a:rPr>
              <a:t>27%</a:t>
            </a:r>
          </a:p>
        </p:txBody>
      </p:sp>
      <p:pic>
        <p:nvPicPr>
          <p:cNvPr id="122" name="Grafik 121"/>
          <p:cNvPicPr>
            <a:picLocks noChangeAspect="1"/>
          </p:cNvPicPr>
          <p:nvPr/>
        </p:nvPicPr>
        <p:blipFill>
          <a:blip r:embed="rId3">
            <a:clrChange>
              <a:clrFrom>
                <a:srgbClr val="FFFFFF"/>
              </a:clrFrom>
              <a:clrTo>
                <a:srgbClr val="FFFFFF">
                  <a:alpha val="0"/>
                </a:srgbClr>
              </a:clrTo>
            </a:clrChange>
          </a:blip>
          <a:stretch>
            <a:fillRect/>
          </a:stretch>
        </p:blipFill>
        <p:spPr>
          <a:xfrm>
            <a:off x="6373432" y="3417650"/>
            <a:ext cx="813363" cy="435112"/>
          </a:xfrm>
          <a:prstGeom prst="rect">
            <a:avLst/>
          </a:prstGeom>
        </p:spPr>
      </p:pic>
      <p:pic>
        <p:nvPicPr>
          <p:cNvPr id="123" name="Grafik 122"/>
          <p:cNvPicPr>
            <a:picLocks noChangeAspect="1"/>
          </p:cNvPicPr>
          <p:nvPr/>
        </p:nvPicPr>
        <p:blipFill>
          <a:blip r:embed="rId4">
            <a:clrChange>
              <a:clrFrom>
                <a:srgbClr val="FEFEFE"/>
              </a:clrFrom>
              <a:clrTo>
                <a:srgbClr val="FEFEFE">
                  <a:alpha val="0"/>
                </a:srgbClr>
              </a:clrTo>
            </a:clrChange>
          </a:blip>
          <a:stretch>
            <a:fillRect/>
          </a:stretch>
        </p:blipFill>
        <p:spPr>
          <a:xfrm>
            <a:off x="7907218" y="3401364"/>
            <a:ext cx="522515" cy="364303"/>
          </a:xfrm>
          <a:prstGeom prst="rect">
            <a:avLst/>
          </a:prstGeom>
        </p:spPr>
      </p:pic>
      <p:sp>
        <p:nvSpPr>
          <p:cNvPr id="124" name="Textfeld 123"/>
          <p:cNvSpPr txBox="1"/>
          <p:nvPr/>
        </p:nvSpPr>
        <p:spPr>
          <a:xfrm>
            <a:off x="7749257" y="1572633"/>
            <a:ext cx="1061509" cy="338554"/>
          </a:xfrm>
          <a:prstGeom prst="rect">
            <a:avLst/>
          </a:prstGeom>
          <a:noFill/>
        </p:spPr>
        <p:txBody>
          <a:bodyPr wrap="none" rtlCol="0">
            <a:spAutoFit/>
          </a:bodyPr>
          <a:lstStyle/>
          <a:p>
            <a:pPr algn="ctr"/>
            <a:r>
              <a:rPr lang="de-DE" sz="1600" dirty="0">
                <a:solidFill>
                  <a:schemeClr val="accent1">
                    <a:lumMod val="50000"/>
                  </a:schemeClr>
                </a:solidFill>
                <a:latin typeface="Arial" panose="020B0604020202020204" pitchFamily="34" charset="0"/>
                <a:cs typeface="Arial" panose="020B0604020202020204" pitchFamily="34" charset="0"/>
              </a:rPr>
              <a:t>Abbrüche</a:t>
            </a:r>
          </a:p>
        </p:txBody>
      </p:sp>
      <p:pic>
        <p:nvPicPr>
          <p:cNvPr id="6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2333" y="5303819"/>
            <a:ext cx="1721849" cy="114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315" y="5317898"/>
            <a:ext cx="1658044" cy="1113914"/>
          </a:xfrm>
          <a:prstGeom prst="rect">
            <a:avLst/>
          </a:prstGeom>
        </p:spPr>
      </p:pic>
      <p:sp>
        <p:nvSpPr>
          <p:cNvPr id="57" name="Textfeld 6"/>
          <p:cNvSpPr txBox="1"/>
          <p:nvPr/>
        </p:nvSpPr>
        <p:spPr>
          <a:xfrm rot="5400000">
            <a:off x="4169557" y="4917316"/>
            <a:ext cx="292388" cy="895012"/>
          </a:xfrm>
          <a:prstGeom prst="rect">
            <a:avLst/>
          </a:prstGeom>
          <a:noFill/>
        </p:spPr>
        <p:txBody>
          <a:bodyPr vert="vert270" wrap="square" rtlCol="0">
            <a:spAutoFit/>
          </a:bodyPr>
          <a:lstStyle/>
          <a:p>
            <a:r>
              <a:rPr lang="de-DE" sz="700" b="1" dirty="0"/>
              <a:t>Foto: Karla Fritze</a:t>
            </a:r>
          </a:p>
        </p:txBody>
      </p:sp>
      <p:sp>
        <p:nvSpPr>
          <p:cNvPr id="66" name="Textfeld 6"/>
          <p:cNvSpPr txBox="1"/>
          <p:nvPr/>
        </p:nvSpPr>
        <p:spPr>
          <a:xfrm rot="5400000">
            <a:off x="1423842" y="4922914"/>
            <a:ext cx="292388" cy="895012"/>
          </a:xfrm>
          <a:prstGeom prst="rect">
            <a:avLst/>
          </a:prstGeom>
          <a:noFill/>
        </p:spPr>
        <p:txBody>
          <a:bodyPr vert="vert270" wrap="square" rtlCol="0">
            <a:spAutoFit/>
          </a:bodyPr>
          <a:lstStyle/>
          <a:p>
            <a:r>
              <a:rPr lang="de-DE" sz="700" b="1" dirty="0"/>
              <a:t>Foto: Karla Fritze</a:t>
            </a:r>
          </a:p>
        </p:txBody>
      </p:sp>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1424" y="5323474"/>
            <a:ext cx="1974643" cy="1110825"/>
          </a:xfrm>
          <a:prstGeom prst="rect">
            <a:avLst/>
          </a:prstGeom>
        </p:spPr>
      </p:pic>
      <p:sp>
        <p:nvSpPr>
          <p:cNvPr id="67" name="Rechteck 66"/>
          <p:cNvSpPr/>
          <p:nvPr/>
        </p:nvSpPr>
        <p:spPr>
          <a:xfrm>
            <a:off x="5624182" y="6199203"/>
            <a:ext cx="3562963" cy="308206"/>
          </a:xfrm>
          <a:prstGeom prst="rect">
            <a:avLst/>
          </a:prstGeom>
        </p:spPr>
        <p:txBody>
          <a:bodyPr wrap="square">
            <a:spAutoFit/>
          </a:bodyPr>
          <a:lstStyle/>
          <a:p>
            <a:r>
              <a:rPr lang="de-DE" sz="14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a:t>
            </a:r>
            <a:r>
              <a:rPr lang="de-DE" sz="1400" dirty="0">
                <a:solidFill>
                  <a:schemeClr val="tx2">
                    <a:lumMod val="50000"/>
                  </a:schemeClr>
                </a:solidFill>
                <a:latin typeface="Arial" panose="020B0604020202020204" pitchFamily="34" charset="0"/>
                <a:cs typeface="Arial" panose="020B0604020202020204" pitchFamily="34" charset="0"/>
              </a:rPr>
              <a:t>vgl. Wojciechowicz &amp; Vock 2020a, S. 111)</a:t>
            </a:r>
          </a:p>
        </p:txBody>
      </p:sp>
    </p:spTree>
    <p:extLst>
      <p:ext uri="{BB962C8B-B14F-4D97-AF65-F5344CB8AC3E}">
        <p14:creationId xmlns:p14="http://schemas.microsoft.com/office/powerpoint/2010/main" val="11953814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186795" y="6541013"/>
            <a:ext cx="2350477" cy="264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chemeClr val="bg1"/>
                </a:solidFill>
                <a:latin typeface="Arial Narrow" panose="020B0606020202030204" pitchFamily="34" charset="0"/>
              </a:rPr>
              <a:t>Refugee Teachers Program </a:t>
            </a:r>
          </a:p>
        </p:txBody>
      </p:sp>
      <p:sp>
        <p:nvSpPr>
          <p:cNvPr id="14" name="Titel 1"/>
          <p:cNvSpPr txBox="1">
            <a:spLocks/>
          </p:cNvSpPr>
          <p:nvPr/>
        </p:nvSpPr>
        <p:spPr>
          <a:xfrm>
            <a:off x="2544417" y="-9833"/>
            <a:ext cx="6424240" cy="1146103"/>
          </a:xfrm>
          <a:prstGeom prst="rect">
            <a:avLst/>
          </a:prstGeom>
          <a:noFill/>
          <a:ln>
            <a:noFill/>
          </a:ln>
        </p:spPr>
        <p:txBody>
          <a:bodyPr vert="horz" lIns="91440" tIns="45720" rIns="91440" bIns="45720" rtlCol="0" anchor="b">
            <a:normAutofit/>
          </a:bodyPr>
          <a:lstStyle>
            <a:lvl1pPr algn="ctr" defTabSz="914400" rtl="0" eaLnBrk="1" latinLnBrk="0" hangingPunct="1">
              <a:spcBef>
                <a:spcPct val="0"/>
              </a:spcBef>
              <a:buNone/>
              <a:defRPr sz="4500" b="1" kern="1200">
                <a:solidFill>
                  <a:schemeClr val="tx1"/>
                </a:solidFill>
                <a:latin typeface="Verdana" pitchFamily="34" charset="0"/>
                <a:ea typeface="Verdana" pitchFamily="34" charset="0"/>
                <a:cs typeface="Verdana" pitchFamily="34" charset="0"/>
              </a:defRPr>
            </a:lvl1pPr>
          </a:lstStyle>
          <a:p>
            <a:pPr algn="r"/>
            <a:r>
              <a:rPr lang="de-DE" sz="2800" dirty="0">
                <a:solidFill>
                  <a:srgbClr val="002060"/>
                </a:solidFill>
                <a:latin typeface="Arial" panose="020B0604020202020204" pitchFamily="34" charset="0"/>
                <a:cs typeface="Arial" panose="020B0604020202020204" pitchFamily="34" charset="0"/>
              </a:rPr>
              <a:t>Aktueller Stand </a:t>
            </a:r>
            <a:r>
              <a:rPr lang="de-DE" sz="2800">
                <a:solidFill>
                  <a:srgbClr val="002060"/>
                </a:solidFill>
                <a:latin typeface="Arial" panose="020B0604020202020204" pitchFamily="34" charset="0"/>
                <a:cs typeface="Arial" panose="020B0604020202020204" pitchFamily="34" charset="0"/>
              </a:rPr>
              <a:t>des Programms</a:t>
            </a:r>
            <a:endParaRPr lang="de-DE" sz="2800" dirty="0">
              <a:solidFill>
                <a:srgbClr val="002060"/>
              </a:solidFill>
              <a:latin typeface="Arial" panose="020B0604020202020204" pitchFamily="34" charset="0"/>
              <a:cs typeface="Arial" panose="020B0604020202020204" pitchFamily="34" charset="0"/>
            </a:endParaRPr>
          </a:p>
        </p:txBody>
      </p:sp>
      <p:sp>
        <p:nvSpPr>
          <p:cNvPr id="8" name="Rechteck 7"/>
          <p:cNvSpPr/>
          <p:nvPr/>
        </p:nvSpPr>
        <p:spPr>
          <a:xfrm>
            <a:off x="0" y="6531059"/>
            <a:ext cx="9143999" cy="27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latin typeface="Arial Narrow" panose="020B0606020202030204" pitchFamily="34" charset="0"/>
              </a:rPr>
              <a:t>Dr. Anna Aleksandra Wojciechowicz </a:t>
            </a:r>
          </a:p>
        </p:txBody>
      </p:sp>
      <p:sp>
        <p:nvSpPr>
          <p:cNvPr id="2" name="Textfeld 1"/>
          <p:cNvSpPr txBox="1"/>
          <p:nvPr/>
        </p:nvSpPr>
        <p:spPr>
          <a:xfrm>
            <a:off x="533403" y="2122715"/>
            <a:ext cx="7315200" cy="1200329"/>
          </a:xfrm>
          <a:prstGeom prst="rect">
            <a:avLst/>
          </a:prstGeom>
          <a:noFill/>
        </p:spPr>
        <p:txBody>
          <a:bodyPr wrap="square" rtlCol="0">
            <a:spAutoFit/>
          </a:bodyPr>
          <a:lstStyle/>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a:t>
            </a:r>
            <a:r>
              <a:rPr lang="de-DE" i="1" dirty="0">
                <a:latin typeface="Arial" panose="020B0604020202020204" pitchFamily="34" charset="0"/>
                <a:cs typeface="Arial" panose="020B0604020202020204" pitchFamily="34" charset="0"/>
              </a:rPr>
              <a:t>Das Refugee </a:t>
            </a:r>
            <a:r>
              <a:rPr lang="de-DE" i="1" dirty="0" err="1">
                <a:latin typeface="Arial" panose="020B0604020202020204" pitchFamily="34" charset="0"/>
                <a:cs typeface="Arial" panose="020B0604020202020204" pitchFamily="34" charset="0"/>
              </a:rPr>
              <a:t>Teacher</a:t>
            </a:r>
            <a:r>
              <a:rPr lang="de-DE" i="1" dirty="0">
                <a:latin typeface="Arial" panose="020B0604020202020204" pitchFamily="34" charset="0"/>
                <a:cs typeface="Arial" panose="020B0604020202020204" pitchFamily="34" charset="0"/>
              </a:rPr>
              <a:t> Programm wird als pädagogisches Qualifizierungsangebot in veränderter Form weitergeführt.</a:t>
            </a:r>
            <a:r>
              <a:rPr lang="de-DE" dirty="0">
                <a:latin typeface="Arial" panose="020B0604020202020204" pitchFamily="34" charset="0"/>
                <a:cs typeface="Arial" panose="020B0604020202020204" pitchFamily="34" charset="0"/>
              </a:rPr>
              <a:t>“                          (SPD, CDU, Die Grünen 2019, S. 35)</a:t>
            </a:r>
          </a:p>
        </p:txBody>
      </p:sp>
      <p:sp>
        <p:nvSpPr>
          <p:cNvPr id="12" name="Textfeld 11"/>
          <p:cNvSpPr txBox="1"/>
          <p:nvPr/>
        </p:nvSpPr>
        <p:spPr>
          <a:xfrm>
            <a:off x="504064" y="1901081"/>
            <a:ext cx="7170363" cy="438582"/>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nSpc>
                <a:spcPts val="2700"/>
              </a:lnSpc>
            </a:pPr>
            <a:r>
              <a:rPr lang="de-DE" sz="2400" b="1" dirty="0">
                <a:solidFill>
                  <a:schemeClr val="accent1">
                    <a:lumMod val="50000"/>
                  </a:schemeClr>
                </a:solidFill>
                <a:latin typeface="Arial" panose="020B0604020202020204" pitchFamily="34" charset="0"/>
                <a:cs typeface="Arial" panose="020B0604020202020204" pitchFamily="34" charset="0"/>
              </a:rPr>
              <a:t>Brandenburger Koalitionsvertrag 2019</a:t>
            </a:r>
          </a:p>
        </p:txBody>
      </p:sp>
      <p:sp>
        <p:nvSpPr>
          <p:cNvPr id="15" name="Textfeld 14"/>
          <p:cNvSpPr txBox="1"/>
          <p:nvPr/>
        </p:nvSpPr>
        <p:spPr>
          <a:xfrm>
            <a:off x="514947" y="3751648"/>
            <a:ext cx="7159481" cy="438582"/>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nSpc>
                <a:spcPts val="2700"/>
              </a:lnSpc>
            </a:pPr>
            <a:r>
              <a:rPr lang="de-DE" sz="2400" b="1" dirty="0">
                <a:solidFill>
                  <a:schemeClr val="accent1">
                    <a:lumMod val="50000"/>
                  </a:schemeClr>
                </a:solidFill>
                <a:latin typeface="Arial" panose="020B0604020202020204" pitchFamily="34" charset="0"/>
                <a:cs typeface="Arial" panose="020B0604020202020204" pitchFamily="34" charset="0"/>
              </a:rPr>
              <a:t>Überarbeitung und Abstimmung des Konzepts</a:t>
            </a:r>
          </a:p>
        </p:txBody>
      </p:sp>
      <p:sp>
        <p:nvSpPr>
          <p:cNvPr id="3" name="Rechteck 2"/>
          <p:cNvSpPr/>
          <p:nvPr/>
        </p:nvSpPr>
        <p:spPr>
          <a:xfrm>
            <a:off x="522519" y="4230080"/>
            <a:ext cx="6847110" cy="646331"/>
          </a:xfrm>
          <a:prstGeom prst="rect">
            <a:avLst/>
          </a:prstGeom>
        </p:spPr>
        <p:txBody>
          <a:bodyPr wrap="square">
            <a:spAutoFit/>
          </a:bodyPr>
          <a:lstStyle/>
          <a:p>
            <a:r>
              <a:rPr lang="de-DE" dirty="0">
                <a:latin typeface="Arial" panose="020B0604020202020204" pitchFamily="34" charset="0"/>
                <a:ea typeface="Calibri" panose="020F0502020204030204" pitchFamily="34" charset="0"/>
              </a:rPr>
              <a:t>Die Veränderungen und Neuerungen, an den wir gerade arbeiten, betreffen alle Bausteine im Programm gleichermaßen. </a:t>
            </a:r>
            <a:endParaRPr lang="de-DE" dirty="0"/>
          </a:p>
        </p:txBody>
      </p:sp>
    </p:spTree>
    <p:extLst>
      <p:ext uri="{BB962C8B-B14F-4D97-AF65-F5344CB8AC3E}">
        <p14:creationId xmlns:p14="http://schemas.microsoft.com/office/powerpoint/2010/main" val="371311609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1"/>
          <p:cNvSpPr txBox="1">
            <a:spLocks/>
          </p:cNvSpPr>
          <p:nvPr/>
        </p:nvSpPr>
        <p:spPr>
          <a:xfrm>
            <a:off x="2880010" y="92295"/>
            <a:ext cx="6099175" cy="1177706"/>
          </a:xfrm>
          <a:prstGeom prst="rect">
            <a:avLst/>
          </a:prstGeom>
          <a:noFill/>
          <a:ln>
            <a:noFill/>
          </a:ln>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Verdana" pitchFamily="34" charset="0"/>
                <a:ea typeface="Verdana" pitchFamily="34" charset="0"/>
                <a:cs typeface="Verdana" pitchFamily="34" charset="0"/>
              </a:defRPr>
            </a:lvl1pPr>
          </a:lstStyle>
          <a:p>
            <a:pPr algn="r"/>
            <a:r>
              <a:rPr lang="de-DE" altLang="ko-KR" sz="2800" dirty="0">
                <a:solidFill>
                  <a:srgbClr val="002060"/>
                </a:solidFill>
                <a:latin typeface="Arial" panose="020B0604020202020204" pitchFamily="34" charset="0"/>
                <a:cs typeface="Arial" panose="020B0604020202020204" pitchFamily="34" charset="0"/>
              </a:rPr>
              <a:t>Ausgewählte Ergebnisse </a:t>
            </a:r>
          </a:p>
          <a:p>
            <a:pPr algn="r"/>
            <a:r>
              <a:rPr lang="de-DE" altLang="ko-KR" sz="2800" dirty="0">
                <a:solidFill>
                  <a:srgbClr val="002060"/>
                </a:solidFill>
                <a:latin typeface="Arial" panose="020B0604020202020204" pitchFamily="34" charset="0"/>
                <a:cs typeface="Arial" panose="020B0604020202020204" pitchFamily="34" charset="0"/>
              </a:rPr>
              <a:t>der Begleitforschung </a:t>
            </a:r>
            <a:endParaRPr lang="de-DE" sz="2800" dirty="0">
              <a:solidFill>
                <a:srgbClr val="002060"/>
              </a:solidFill>
            </a:endParaRPr>
          </a:p>
        </p:txBody>
      </p:sp>
      <p:sp>
        <p:nvSpPr>
          <p:cNvPr id="32" name="직사각형 21"/>
          <p:cNvSpPr/>
          <p:nvPr/>
        </p:nvSpPr>
        <p:spPr>
          <a:xfrm>
            <a:off x="3308965" y="2649720"/>
            <a:ext cx="5442153" cy="1023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hteck 12"/>
          <p:cNvSpPr/>
          <p:nvPr/>
        </p:nvSpPr>
        <p:spPr>
          <a:xfrm>
            <a:off x="7186795" y="6541013"/>
            <a:ext cx="2350477" cy="264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chemeClr val="bg1"/>
                </a:solidFill>
                <a:latin typeface="Arial Narrow" panose="020B0606020202030204" pitchFamily="34" charset="0"/>
              </a:rPr>
              <a:t>Refugee Teachers Program</a:t>
            </a:r>
          </a:p>
        </p:txBody>
      </p:sp>
      <p:sp>
        <p:nvSpPr>
          <p:cNvPr id="12" name="Rechteck 11"/>
          <p:cNvSpPr/>
          <p:nvPr/>
        </p:nvSpPr>
        <p:spPr>
          <a:xfrm>
            <a:off x="0" y="6531059"/>
            <a:ext cx="9143999" cy="27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latin typeface="Arial Narrow" panose="020B0606020202030204" pitchFamily="34" charset="0"/>
              </a:rPr>
              <a:t>Dr. Anna Aleksandra Wojciechowicz </a:t>
            </a:r>
          </a:p>
        </p:txBody>
      </p:sp>
      <p:sp>
        <p:nvSpPr>
          <p:cNvPr id="5" name="Rechteck 4"/>
          <p:cNvSpPr/>
          <p:nvPr/>
        </p:nvSpPr>
        <p:spPr>
          <a:xfrm>
            <a:off x="5643273" y="3772065"/>
            <a:ext cx="4572000" cy="307777"/>
          </a:xfrm>
          <a:prstGeom prst="rect">
            <a:avLst/>
          </a:prstGeom>
        </p:spPr>
        <p:txBody>
          <a:bodyPr>
            <a:spAutoFit/>
          </a:bodyPr>
          <a:lstStyle/>
          <a:p>
            <a:r>
              <a:rPr lang="de-DE" sz="14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a:t>
            </a:r>
            <a:r>
              <a:rPr lang="de-DE" sz="1400" dirty="0">
                <a:solidFill>
                  <a:schemeClr val="tx2">
                    <a:lumMod val="50000"/>
                  </a:schemeClr>
                </a:solidFill>
                <a:latin typeface="Arial" panose="020B0604020202020204" pitchFamily="34" charset="0"/>
                <a:cs typeface="Arial" panose="020B0604020202020204" pitchFamily="34" charset="0"/>
              </a:rPr>
              <a:t>vgl. Wojciechowicz &amp; Vock 2020, S. 122)</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77" y="4695055"/>
            <a:ext cx="2552448" cy="1736091"/>
          </a:xfrm>
          <a:prstGeom prst="rect">
            <a:avLst/>
          </a:prstGeom>
        </p:spPr>
      </p:pic>
      <p:sp>
        <p:nvSpPr>
          <p:cNvPr id="16" name="Textfeld 6"/>
          <p:cNvSpPr txBox="1"/>
          <p:nvPr/>
        </p:nvSpPr>
        <p:spPr>
          <a:xfrm rot="5400000">
            <a:off x="479627" y="4193345"/>
            <a:ext cx="292388" cy="1187635"/>
          </a:xfrm>
          <a:prstGeom prst="rect">
            <a:avLst/>
          </a:prstGeom>
          <a:noFill/>
        </p:spPr>
        <p:txBody>
          <a:bodyPr vert="vert270" wrap="square" rtlCol="0">
            <a:spAutoFit/>
          </a:bodyPr>
          <a:lstStyle/>
          <a:p>
            <a:r>
              <a:rPr lang="de-DE" sz="700" b="1" dirty="0"/>
              <a:t>Foto: Antje Horn-Conrad </a:t>
            </a:r>
            <a:endParaRPr lang="de-DE" sz="100" b="1" dirty="0"/>
          </a:p>
        </p:txBody>
      </p:sp>
      <p:sp>
        <p:nvSpPr>
          <p:cNvPr id="14" name="Textfeld 13"/>
          <p:cNvSpPr txBox="1"/>
          <p:nvPr/>
        </p:nvSpPr>
        <p:spPr>
          <a:xfrm>
            <a:off x="57750" y="1509196"/>
            <a:ext cx="6583195" cy="810251"/>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nSpc>
                <a:spcPts val="2700"/>
              </a:lnSpc>
            </a:pPr>
            <a:r>
              <a:rPr lang="de-DE" sz="2400" b="1" dirty="0">
                <a:solidFill>
                  <a:schemeClr val="accent1">
                    <a:lumMod val="50000"/>
                  </a:schemeClr>
                </a:solidFill>
                <a:latin typeface="Arial" panose="020B0604020202020204" pitchFamily="34" charset="0"/>
                <a:cs typeface="Arial" panose="020B0604020202020204" pitchFamily="34" charset="0"/>
              </a:rPr>
              <a:t>Potenzial: Bemühung um Verständnis für </a:t>
            </a:r>
          </a:p>
          <a:p>
            <a:pPr>
              <a:lnSpc>
                <a:spcPts val="2700"/>
              </a:lnSpc>
            </a:pPr>
            <a:r>
              <a:rPr lang="de-DE" sz="2400" b="1" dirty="0">
                <a:solidFill>
                  <a:schemeClr val="accent1">
                    <a:lumMod val="50000"/>
                  </a:schemeClr>
                </a:solidFill>
                <a:latin typeface="Arial" panose="020B0604020202020204" pitchFamily="34" charset="0"/>
                <a:cs typeface="Arial" panose="020B0604020202020204" pitchFamily="34" charset="0"/>
              </a:rPr>
              <a:t>geflüchtete Schüler*innen und ihre Eltern</a:t>
            </a:r>
          </a:p>
        </p:txBody>
      </p:sp>
      <p:sp>
        <p:nvSpPr>
          <p:cNvPr id="2" name="직사각형 1"/>
          <p:cNvSpPr/>
          <p:nvPr/>
        </p:nvSpPr>
        <p:spPr>
          <a:xfrm>
            <a:off x="133600" y="2390977"/>
            <a:ext cx="7969085" cy="1723549"/>
          </a:xfrm>
          <a:prstGeom prst="rect">
            <a:avLst/>
          </a:prstGeom>
        </p:spPr>
        <p:txBody>
          <a:bodyPr wrap="square">
            <a:spAutoFit/>
          </a:bodyPr>
          <a:lstStyle/>
          <a:p>
            <a:pPr lvl="0"/>
            <a:r>
              <a:rPr lang="de-DE" sz="1600" i="1" dirty="0">
                <a:latin typeface="Arial" panose="020B0604020202020204" pitchFamily="34" charset="0"/>
                <a:cs typeface="Arial" panose="020B0604020202020204" pitchFamily="34" charset="0"/>
              </a:rPr>
              <a:t>Zitatbeleg:</a:t>
            </a:r>
          </a:p>
          <a:p>
            <a:pPr lvl="0"/>
            <a:r>
              <a:rPr lang="de-DE" i="1" dirty="0">
                <a:latin typeface="Arial" panose="020B0604020202020204" pitchFamily="34" charset="0"/>
                <a:cs typeface="Arial" panose="020B0604020202020204" pitchFamily="34" charset="0"/>
              </a:rPr>
              <a:t>„Kulturelles Missverständnis natürlich gibt es. […] Die Eltern, die können zum Beispiel kein Deutsch und es fällt ihnen sehr schwer, dieses System zu verstehen manchmal und sie fühlen sich dumm, deswegen sie kommen nicht zum Elterngespräch oder an etwas teilnehmen. Und die Deutschkollegen denken, das ist einfach Faulheit.“, </a:t>
            </a:r>
            <a:r>
              <a:rPr lang="de-DE" sz="1600" i="1" dirty="0">
                <a:latin typeface="Arial" panose="020B0604020202020204" pitchFamily="34" charset="0"/>
                <a:cs typeface="Arial" panose="020B0604020202020204" pitchFamily="34" charset="0"/>
              </a:rPr>
              <a:t>Englischlehrerin</a:t>
            </a:r>
            <a:endParaRPr lang="en-US" sz="1600" dirty="0">
              <a:solidFill>
                <a:schemeClr val="bg1">
                  <a:lumMod val="50000"/>
                </a:schemeClr>
              </a:solidFill>
            </a:endParaRPr>
          </a:p>
        </p:txBody>
      </p:sp>
      <p:sp>
        <p:nvSpPr>
          <p:cNvPr id="6" name="Rechteck 5"/>
          <p:cNvSpPr/>
          <p:nvPr/>
        </p:nvSpPr>
        <p:spPr>
          <a:xfrm>
            <a:off x="2225964" y="4605997"/>
            <a:ext cx="6844145" cy="1477328"/>
          </a:xfrm>
          <a:prstGeom prst="rect">
            <a:avLst/>
          </a:prstGeom>
        </p:spPr>
        <p:txBody>
          <a:bodyPr wrap="square">
            <a:spAutoFit/>
          </a:bodyPr>
          <a:lstStyle/>
          <a:p>
            <a:pPr lvl="1"/>
            <a:endParaRPr lang="de-DE" dirty="0">
              <a:latin typeface="Arial" panose="020B0604020202020204" pitchFamily="34" charset="0"/>
              <a:cs typeface="Arial" panose="020B0604020202020204" pitchFamily="34" charset="0"/>
            </a:endParaRPr>
          </a:p>
          <a:p>
            <a:pPr lvl="1"/>
            <a:endParaRPr lang="de-DE" dirty="0">
              <a:latin typeface="Arial" panose="020B0604020202020204" pitchFamily="34" charset="0"/>
              <a:cs typeface="Arial" panose="020B0604020202020204" pitchFamily="34" charset="0"/>
            </a:endParaRPr>
          </a:p>
          <a:p>
            <a:pPr lvl="1"/>
            <a:r>
              <a:rPr lang="de-DE" dirty="0">
                <a:latin typeface="Arial" panose="020B0604020202020204" pitchFamily="34" charset="0"/>
                <a:cs typeface="Arial" panose="020B0604020202020204" pitchFamily="34" charset="0"/>
              </a:rPr>
              <a:t>Geflüchtete Lehrer/innen sehen sich in erster Linie als </a:t>
            </a:r>
            <a:r>
              <a:rPr lang="de-DE" b="1" dirty="0">
                <a:latin typeface="Arial" panose="020B0604020202020204" pitchFamily="34" charset="0"/>
                <a:cs typeface="Arial" panose="020B0604020202020204" pitchFamily="34" charset="0"/>
              </a:rPr>
              <a:t>Fachlehrkräfte mit Berufserfahrungen</a:t>
            </a:r>
            <a:r>
              <a:rPr lang="de-DE" dirty="0">
                <a:latin typeface="Arial" panose="020B0604020202020204" pitchFamily="34" charset="0"/>
                <a:cs typeface="Arial" panose="020B0604020202020204" pitchFamily="34" charset="0"/>
              </a:rPr>
              <a:t>, weniger als „Spezialist*innen für Migration und interkulturelle Fragen“</a:t>
            </a:r>
          </a:p>
        </p:txBody>
      </p:sp>
      <p:sp>
        <p:nvSpPr>
          <p:cNvPr id="17" name="Textfeld 16"/>
          <p:cNvSpPr txBox="1"/>
          <p:nvPr/>
        </p:nvSpPr>
        <p:spPr>
          <a:xfrm>
            <a:off x="2738444" y="4302640"/>
            <a:ext cx="5860612" cy="78483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nSpc>
                <a:spcPts val="2700"/>
              </a:lnSpc>
            </a:pPr>
            <a:r>
              <a:rPr lang="de-DE" sz="2400" b="1" dirty="0">
                <a:solidFill>
                  <a:schemeClr val="accent1">
                    <a:lumMod val="50000"/>
                  </a:schemeClr>
                </a:solidFill>
                <a:latin typeface="Arial" panose="020B0604020202020204" pitchFamily="34" charset="0"/>
                <a:cs typeface="Arial" panose="020B0604020202020204" pitchFamily="34" charset="0"/>
              </a:rPr>
              <a:t>Gefahr: Reduzierung des Professionsverständnisses </a:t>
            </a:r>
          </a:p>
        </p:txBody>
      </p:sp>
    </p:spTree>
    <p:extLst>
      <p:ext uri="{BB962C8B-B14F-4D97-AF65-F5344CB8AC3E}">
        <p14:creationId xmlns:p14="http://schemas.microsoft.com/office/powerpoint/2010/main" val="7766791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직사각형 21"/>
          <p:cNvSpPr/>
          <p:nvPr/>
        </p:nvSpPr>
        <p:spPr>
          <a:xfrm>
            <a:off x="3335444" y="2661990"/>
            <a:ext cx="5442153" cy="1023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hteck 12"/>
          <p:cNvSpPr/>
          <p:nvPr/>
        </p:nvSpPr>
        <p:spPr>
          <a:xfrm>
            <a:off x="7186795" y="6541013"/>
            <a:ext cx="2350477" cy="264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chemeClr val="bg1"/>
                </a:solidFill>
                <a:latin typeface="Arial Narrow" panose="020B0606020202030204" pitchFamily="34" charset="0"/>
              </a:rPr>
              <a:t>Refugee Teachers Program</a:t>
            </a:r>
          </a:p>
        </p:txBody>
      </p:sp>
      <p:sp>
        <p:nvSpPr>
          <p:cNvPr id="11" name="Rechteck 10"/>
          <p:cNvSpPr/>
          <p:nvPr/>
        </p:nvSpPr>
        <p:spPr>
          <a:xfrm>
            <a:off x="0" y="6531059"/>
            <a:ext cx="9143999" cy="27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latin typeface="Arial Narrow" panose="020B0606020202030204" pitchFamily="34" charset="0"/>
              </a:rPr>
              <a:t>Dr. Anna Aleksandra Wojciechowicz </a:t>
            </a:r>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20" y="4349280"/>
            <a:ext cx="1625864" cy="2107021"/>
          </a:xfrm>
          <a:prstGeom prst="rect">
            <a:avLst/>
          </a:prstGeom>
        </p:spPr>
      </p:pic>
      <p:sp>
        <p:nvSpPr>
          <p:cNvPr id="12" name="Textfeld 6"/>
          <p:cNvSpPr txBox="1"/>
          <p:nvPr/>
        </p:nvSpPr>
        <p:spPr>
          <a:xfrm rot="5400000">
            <a:off x="505373" y="3826898"/>
            <a:ext cx="292388" cy="1187635"/>
          </a:xfrm>
          <a:prstGeom prst="rect">
            <a:avLst/>
          </a:prstGeom>
          <a:noFill/>
        </p:spPr>
        <p:txBody>
          <a:bodyPr vert="vert270" wrap="square" rtlCol="0">
            <a:spAutoFit/>
          </a:bodyPr>
          <a:lstStyle/>
          <a:p>
            <a:r>
              <a:rPr lang="de-DE" sz="700" b="1" dirty="0"/>
              <a:t>Foto: Antje Horn-Conrad </a:t>
            </a:r>
            <a:endParaRPr lang="de-DE" sz="100" b="1" dirty="0"/>
          </a:p>
        </p:txBody>
      </p:sp>
      <p:sp>
        <p:nvSpPr>
          <p:cNvPr id="3" name="Rechteck 2"/>
          <p:cNvSpPr/>
          <p:nvPr/>
        </p:nvSpPr>
        <p:spPr>
          <a:xfrm>
            <a:off x="240144" y="2323977"/>
            <a:ext cx="8054111" cy="1723549"/>
          </a:xfrm>
          <a:prstGeom prst="rect">
            <a:avLst/>
          </a:prstGeom>
        </p:spPr>
        <p:txBody>
          <a:bodyPr wrap="square">
            <a:spAutoFit/>
          </a:bodyPr>
          <a:lstStyle/>
          <a:p>
            <a:r>
              <a:rPr lang="de-DE" sz="1600" i="1" dirty="0">
                <a:latin typeface="Arial" panose="020B0604020202020204" pitchFamily="34" charset="0"/>
                <a:ea typeface="Verdana" panose="020B0604030504040204" pitchFamily="34" charset="0"/>
              </a:rPr>
              <a:t>Zitatbeleg:</a:t>
            </a:r>
          </a:p>
          <a:p>
            <a:r>
              <a:rPr lang="de-DE" i="1" dirty="0">
                <a:latin typeface="Arial" panose="020B0604020202020204" pitchFamily="34" charset="0"/>
                <a:ea typeface="Verdana" panose="020B0604030504040204" pitchFamily="34" charset="0"/>
              </a:rPr>
              <a:t>“Die Atmosphäre der Schule ist ganz nett, unglaublich nett. Und die Kollegen sind wie ein Engel. Unglaublich. Und sie kennen alle, dass ich bin Flüchtling und normalerweise gibt es keinen guten Blick, aber sie sind ganz nett und helfen immer. Und wenn ich frage etwas, alle kommen ganz herzlich zur Hilfe und jeden Tag bin ich überrascht“, </a:t>
            </a:r>
            <a:r>
              <a:rPr lang="de-DE" sz="1600" i="1" dirty="0">
                <a:latin typeface="Arial" panose="020B0604020202020204" pitchFamily="34" charset="0"/>
                <a:ea typeface="Verdana" panose="020B0604030504040204" pitchFamily="34" charset="0"/>
              </a:rPr>
              <a:t>Englischlehrerin</a:t>
            </a:r>
            <a:endParaRPr lang="de-DE" sz="1600" i="1" dirty="0"/>
          </a:p>
        </p:txBody>
      </p:sp>
      <p:sp>
        <p:nvSpPr>
          <p:cNvPr id="15" name="Rechteck 14"/>
          <p:cNvSpPr/>
          <p:nvPr/>
        </p:nvSpPr>
        <p:spPr>
          <a:xfrm>
            <a:off x="6382326" y="3761973"/>
            <a:ext cx="2946401" cy="307777"/>
          </a:xfrm>
          <a:prstGeom prst="rect">
            <a:avLst/>
          </a:prstGeom>
        </p:spPr>
        <p:txBody>
          <a:bodyPr wrap="square">
            <a:spAutoFit/>
          </a:bodyPr>
          <a:lstStyle/>
          <a:p>
            <a:r>
              <a:rPr lang="de-DE" sz="14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a:t>
            </a:r>
            <a:r>
              <a:rPr lang="de-DE" sz="1400" dirty="0">
                <a:solidFill>
                  <a:schemeClr val="tx2">
                    <a:lumMod val="50000"/>
                  </a:schemeClr>
                </a:solidFill>
                <a:latin typeface="Arial" panose="020B0604020202020204" pitchFamily="34" charset="0"/>
                <a:cs typeface="Arial" panose="020B0604020202020204" pitchFamily="34" charset="0"/>
              </a:rPr>
              <a:t>vgl. Wojciechowicz 2018, S. 10)</a:t>
            </a:r>
          </a:p>
        </p:txBody>
      </p:sp>
      <p:sp>
        <p:nvSpPr>
          <p:cNvPr id="17" name="Titel 1"/>
          <p:cNvSpPr txBox="1">
            <a:spLocks/>
          </p:cNvSpPr>
          <p:nvPr/>
        </p:nvSpPr>
        <p:spPr>
          <a:xfrm>
            <a:off x="2880010" y="92295"/>
            <a:ext cx="6099175" cy="1177706"/>
          </a:xfrm>
          <a:prstGeom prst="rect">
            <a:avLst/>
          </a:prstGeom>
          <a:noFill/>
          <a:ln>
            <a:noFill/>
          </a:ln>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Verdana" pitchFamily="34" charset="0"/>
                <a:ea typeface="Verdana" pitchFamily="34" charset="0"/>
                <a:cs typeface="Verdana" pitchFamily="34" charset="0"/>
              </a:defRPr>
            </a:lvl1pPr>
          </a:lstStyle>
          <a:p>
            <a:pPr algn="r"/>
            <a:r>
              <a:rPr lang="de-DE" altLang="ko-KR" sz="2800" dirty="0">
                <a:solidFill>
                  <a:srgbClr val="002060"/>
                </a:solidFill>
                <a:latin typeface="Arial" panose="020B0604020202020204" pitchFamily="34" charset="0"/>
                <a:cs typeface="Arial" panose="020B0604020202020204" pitchFamily="34" charset="0"/>
              </a:rPr>
              <a:t>Ausgewählte Ergebnisse </a:t>
            </a:r>
          </a:p>
          <a:p>
            <a:pPr algn="r"/>
            <a:r>
              <a:rPr lang="de-DE" altLang="ko-KR" sz="2800" dirty="0">
                <a:solidFill>
                  <a:srgbClr val="002060"/>
                </a:solidFill>
                <a:latin typeface="Arial" panose="020B0604020202020204" pitchFamily="34" charset="0"/>
                <a:cs typeface="Arial" panose="020B0604020202020204" pitchFamily="34" charset="0"/>
              </a:rPr>
              <a:t>der Begleitforschung </a:t>
            </a:r>
            <a:endParaRPr lang="de-DE" sz="2800" dirty="0">
              <a:solidFill>
                <a:srgbClr val="002060"/>
              </a:solidFill>
            </a:endParaRPr>
          </a:p>
        </p:txBody>
      </p:sp>
      <p:sp>
        <p:nvSpPr>
          <p:cNvPr id="18" name="Textfeld 17"/>
          <p:cNvSpPr txBox="1"/>
          <p:nvPr/>
        </p:nvSpPr>
        <p:spPr>
          <a:xfrm>
            <a:off x="90408" y="1509196"/>
            <a:ext cx="8421232" cy="78483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nSpc>
                <a:spcPts val="2700"/>
              </a:lnSpc>
            </a:pPr>
            <a:r>
              <a:rPr lang="de-DE" sz="2400" b="1" dirty="0">
                <a:solidFill>
                  <a:schemeClr val="accent1">
                    <a:lumMod val="50000"/>
                  </a:schemeClr>
                </a:solidFill>
                <a:latin typeface="Arial" panose="020B0604020202020204" pitchFamily="34" charset="0"/>
                <a:cs typeface="Arial" panose="020B0604020202020204" pitchFamily="34" charset="0"/>
              </a:rPr>
              <a:t>Potenzial: Anschluss im Kollegium befördert das Ankommen in der neuen Gesellschaft</a:t>
            </a:r>
          </a:p>
        </p:txBody>
      </p:sp>
      <p:sp>
        <p:nvSpPr>
          <p:cNvPr id="19" name="Textfeld 18"/>
          <p:cNvSpPr txBox="1"/>
          <p:nvPr/>
        </p:nvSpPr>
        <p:spPr>
          <a:xfrm>
            <a:off x="1731685" y="4358516"/>
            <a:ext cx="7310718" cy="78483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nSpc>
                <a:spcPts val="2700"/>
              </a:lnSpc>
            </a:pPr>
            <a:r>
              <a:rPr lang="de-DE" sz="2400" b="1" dirty="0">
                <a:solidFill>
                  <a:schemeClr val="accent1">
                    <a:lumMod val="50000"/>
                  </a:schemeClr>
                </a:solidFill>
                <a:latin typeface="Arial" panose="020B0604020202020204" pitchFamily="34" charset="0"/>
                <a:cs typeface="Arial" panose="020B0604020202020204" pitchFamily="34" charset="0"/>
              </a:rPr>
              <a:t>Gefahr: Ablehnendes Kollegium und ablehnende Elternschaft gegenüber Geflüchteten</a:t>
            </a:r>
          </a:p>
        </p:txBody>
      </p:sp>
      <p:sp>
        <p:nvSpPr>
          <p:cNvPr id="2" name="Rechteck 1"/>
          <p:cNvSpPr/>
          <p:nvPr/>
        </p:nvSpPr>
        <p:spPr>
          <a:xfrm>
            <a:off x="1719943" y="5197061"/>
            <a:ext cx="7259241" cy="1200329"/>
          </a:xfrm>
          <a:prstGeom prst="rect">
            <a:avLst/>
          </a:prstGeom>
        </p:spPr>
        <p:txBody>
          <a:bodyPr wrap="square">
            <a:spAutoFit/>
          </a:bodyPr>
          <a:lstStyle/>
          <a:p>
            <a:r>
              <a:rPr lang="de-DE" dirty="0">
                <a:latin typeface="Arial" panose="020B0604020202020204" pitchFamily="34" charset="0"/>
                <a:cs typeface="Arial" panose="020B0604020202020204" pitchFamily="34" charset="0"/>
              </a:rPr>
              <a:t>„</a:t>
            </a:r>
            <a:r>
              <a:rPr lang="de-DE" i="1" dirty="0">
                <a:latin typeface="Arial" panose="020B0604020202020204" pitchFamily="34" charset="0"/>
                <a:cs typeface="Arial" panose="020B0604020202020204" pitchFamily="34" charset="0"/>
              </a:rPr>
              <a:t>Im Kollegium gab es auf jeden Fall Vorbehalte und ich musste mich ganz schön darum bemühen, dass sie ihn überhaupt aufnehmen, weil ein Großteil der Kollegen das nicht unbedingt wollte und nicht gut fand.“, </a:t>
            </a:r>
            <a:r>
              <a:rPr lang="de-DE" sz="1600" i="1" dirty="0">
                <a:latin typeface="Arial" panose="020B0604020202020204" pitchFamily="34" charset="0"/>
                <a:cs typeface="Arial" panose="020B0604020202020204" pitchFamily="34" charset="0"/>
              </a:rPr>
              <a:t>Mentorin an einer Praktikumsschule </a:t>
            </a:r>
            <a:endParaRPr lang="de-DE" sz="1600" i="1" dirty="0"/>
          </a:p>
        </p:txBody>
      </p:sp>
    </p:spTree>
    <p:extLst>
      <p:ext uri="{BB962C8B-B14F-4D97-AF65-F5344CB8AC3E}">
        <p14:creationId xmlns:p14="http://schemas.microsoft.com/office/powerpoint/2010/main" val="13046409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1"/>
          <p:cNvSpPr txBox="1">
            <a:spLocks/>
          </p:cNvSpPr>
          <p:nvPr/>
        </p:nvSpPr>
        <p:spPr>
          <a:xfrm>
            <a:off x="2972375" y="92295"/>
            <a:ext cx="6099175" cy="1177706"/>
          </a:xfrm>
          <a:prstGeom prst="rect">
            <a:avLst/>
          </a:prstGeom>
          <a:noFill/>
          <a:ln>
            <a:noFill/>
          </a:ln>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Verdana" pitchFamily="34" charset="0"/>
                <a:ea typeface="Verdana" pitchFamily="34" charset="0"/>
                <a:cs typeface="Verdana" pitchFamily="34" charset="0"/>
              </a:defRPr>
            </a:lvl1pPr>
          </a:lstStyle>
          <a:p>
            <a:pPr algn="r"/>
            <a:r>
              <a:rPr lang="de-DE" altLang="ko-KR" sz="2800" dirty="0">
                <a:solidFill>
                  <a:srgbClr val="002060"/>
                </a:solidFill>
                <a:latin typeface="Arial" panose="020B0604020202020204" pitchFamily="34" charset="0"/>
                <a:cs typeface="Arial" panose="020B0604020202020204" pitchFamily="34" charset="0"/>
              </a:rPr>
              <a:t>Ausgewählte Ergebnisse </a:t>
            </a:r>
          </a:p>
          <a:p>
            <a:pPr algn="r"/>
            <a:r>
              <a:rPr lang="de-DE" altLang="ko-KR" sz="2800" dirty="0">
                <a:solidFill>
                  <a:srgbClr val="002060"/>
                </a:solidFill>
                <a:latin typeface="Arial" panose="020B0604020202020204" pitchFamily="34" charset="0"/>
                <a:cs typeface="Arial" panose="020B0604020202020204" pitchFamily="34" charset="0"/>
              </a:rPr>
              <a:t>der Begleitforschung </a:t>
            </a:r>
            <a:endParaRPr lang="de-DE" sz="2800" dirty="0">
              <a:solidFill>
                <a:srgbClr val="002060"/>
              </a:solidFill>
            </a:endParaRPr>
          </a:p>
        </p:txBody>
      </p:sp>
      <p:sp>
        <p:nvSpPr>
          <p:cNvPr id="32" name="직사각형 21"/>
          <p:cNvSpPr/>
          <p:nvPr/>
        </p:nvSpPr>
        <p:spPr>
          <a:xfrm>
            <a:off x="3267924" y="2665764"/>
            <a:ext cx="5442153" cy="1023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hteck 12"/>
          <p:cNvSpPr/>
          <p:nvPr/>
        </p:nvSpPr>
        <p:spPr>
          <a:xfrm>
            <a:off x="7186795" y="6541013"/>
            <a:ext cx="2350477" cy="264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chemeClr val="bg1"/>
                </a:solidFill>
                <a:latin typeface="Arial Narrow" panose="020B0606020202030204" pitchFamily="34" charset="0"/>
              </a:rPr>
              <a:t>Refugee Teachers Program</a:t>
            </a:r>
          </a:p>
        </p:txBody>
      </p:sp>
      <p:pic>
        <p:nvPicPr>
          <p:cNvPr id="3" name="Grafik 2"/>
          <p:cNvPicPr>
            <a:picLocks noChangeAspect="1"/>
          </p:cNvPicPr>
          <p:nvPr/>
        </p:nvPicPr>
        <p:blipFill>
          <a:blip r:embed="rId3"/>
          <a:stretch>
            <a:fillRect/>
          </a:stretch>
        </p:blipFill>
        <p:spPr>
          <a:xfrm>
            <a:off x="45441" y="4507661"/>
            <a:ext cx="2920850" cy="1954163"/>
          </a:xfrm>
          <a:prstGeom prst="rect">
            <a:avLst/>
          </a:prstGeom>
        </p:spPr>
      </p:pic>
      <p:sp>
        <p:nvSpPr>
          <p:cNvPr id="12" name="Rechteck 11"/>
          <p:cNvSpPr/>
          <p:nvPr/>
        </p:nvSpPr>
        <p:spPr>
          <a:xfrm>
            <a:off x="0" y="6531059"/>
            <a:ext cx="9143999" cy="27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latin typeface="Arial Narrow" panose="020B0606020202030204" pitchFamily="34" charset="0"/>
              </a:rPr>
              <a:t>Dr. Anna Aleksandra Wojciechowicz </a:t>
            </a:r>
          </a:p>
        </p:txBody>
      </p:sp>
      <p:sp>
        <p:nvSpPr>
          <p:cNvPr id="15" name="Textfeld 6"/>
          <p:cNvSpPr txBox="1"/>
          <p:nvPr/>
        </p:nvSpPr>
        <p:spPr>
          <a:xfrm rot="5400000">
            <a:off x="2471892" y="5744982"/>
            <a:ext cx="307777" cy="1284286"/>
          </a:xfrm>
          <a:prstGeom prst="rect">
            <a:avLst/>
          </a:prstGeom>
          <a:noFill/>
        </p:spPr>
        <p:txBody>
          <a:bodyPr vert="vert270" wrap="square" rtlCol="0">
            <a:spAutoFit/>
          </a:bodyPr>
          <a:lstStyle/>
          <a:p>
            <a:r>
              <a:rPr lang="de-DE" sz="800" b="1" dirty="0"/>
              <a:t>Foto: Andreas Friese</a:t>
            </a:r>
          </a:p>
        </p:txBody>
      </p:sp>
      <p:sp>
        <p:nvSpPr>
          <p:cNvPr id="16" name="Rechteck 15"/>
          <p:cNvSpPr/>
          <p:nvPr/>
        </p:nvSpPr>
        <p:spPr>
          <a:xfrm>
            <a:off x="5084338" y="3949662"/>
            <a:ext cx="4572000" cy="338554"/>
          </a:xfrm>
          <a:prstGeom prst="rect">
            <a:avLst/>
          </a:prstGeom>
        </p:spPr>
        <p:txBody>
          <a:bodyPr>
            <a:spAutoFit/>
          </a:bodyPr>
          <a:lstStyle/>
          <a:p>
            <a:r>
              <a:rPr lang="de-DE" sz="1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a:t>
            </a:r>
            <a:r>
              <a:rPr lang="de-DE" sz="1600" dirty="0">
                <a:solidFill>
                  <a:schemeClr val="tx2">
                    <a:lumMod val="50000"/>
                  </a:schemeClr>
                </a:solidFill>
                <a:latin typeface="Arial" panose="020B0604020202020204" pitchFamily="34" charset="0"/>
                <a:cs typeface="Arial" panose="020B0604020202020204" pitchFamily="34" charset="0"/>
              </a:rPr>
              <a:t>vgl. Wojciechowicz &amp; Vock 2020b, S. 119)</a:t>
            </a:r>
          </a:p>
        </p:txBody>
      </p:sp>
      <p:sp>
        <p:nvSpPr>
          <p:cNvPr id="5" name="Rechteck 4"/>
          <p:cNvSpPr/>
          <p:nvPr/>
        </p:nvSpPr>
        <p:spPr>
          <a:xfrm>
            <a:off x="184008" y="1983297"/>
            <a:ext cx="8887542" cy="2246769"/>
          </a:xfrm>
          <a:prstGeom prst="rect">
            <a:avLst/>
          </a:prstGeom>
        </p:spPr>
        <p:txBody>
          <a:bodyPr wrap="square">
            <a:spAutoFit/>
          </a:bodyPr>
          <a:lstStyle/>
          <a:p>
            <a:r>
              <a:rPr lang="de-DE" sz="1600" i="1" dirty="0">
                <a:latin typeface="Arial" panose="020B0604020202020204" pitchFamily="34" charset="0"/>
                <a:cs typeface="Arial" panose="020B0604020202020204" pitchFamily="34" charset="0"/>
              </a:rPr>
              <a:t>Zitatbeleg: </a:t>
            </a:r>
          </a:p>
          <a:p>
            <a:r>
              <a:rPr lang="de-DE" i="1" dirty="0">
                <a:latin typeface="Arial" panose="020B0604020202020204" pitchFamily="34" charset="0"/>
                <a:cs typeface="Arial" panose="020B0604020202020204" pitchFamily="34" charset="0"/>
              </a:rPr>
              <a:t>„Wie geht es weiter? Ob die Uni plant, eine weitere Ausbildung für alle, oder eine weitere Ausbildung für zweites Fach. Es fehlt uns allen dieses zweite Fach. </a:t>
            </a:r>
          </a:p>
          <a:p>
            <a:r>
              <a:rPr lang="de-DE" i="1" dirty="0">
                <a:latin typeface="Arial" panose="020B0604020202020204" pitchFamily="34" charset="0"/>
                <a:cs typeface="Arial" panose="020B0604020202020204" pitchFamily="34" charset="0"/>
              </a:rPr>
              <a:t>Gibt es schon einen Plan, ob es etwas geben wird, an der Uni oder andere Vorschläge? Ich weiß es nicht, weil es wurde schon klar gesagt, dass nur zwei                  Jahre und dann, was passiert weiter? Zwei Jahre, das ist gute Erfahrung für uns alle, aber nicht genug, wir müssen weiter planen, wissen, was müssen wir machen.“, </a:t>
            </a:r>
            <a:r>
              <a:rPr lang="de-DE" sz="1600" i="1" dirty="0">
                <a:latin typeface="Arial" panose="020B0604020202020204" pitchFamily="34" charset="0"/>
                <a:cs typeface="Arial" panose="020B0604020202020204" pitchFamily="34" charset="0"/>
              </a:rPr>
              <a:t>Englischlehrerin</a:t>
            </a:r>
          </a:p>
        </p:txBody>
      </p:sp>
      <p:sp>
        <p:nvSpPr>
          <p:cNvPr id="17" name="Textfeld 16"/>
          <p:cNvSpPr txBox="1"/>
          <p:nvPr/>
        </p:nvSpPr>
        <p:spPr>
          <a:xfrm>
            <a:off x="57750" y="1509196"/>
            <a:ext cx="8421232" cy="438582"/>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nSpc>
                <a:spcPts val="2700"/>
              </a:lnSpc>
            </a:pPr>
            <a:r>
              <a:rPr lang="de-DE" sz="2400" b="1" dirty="0">
                <a:solidFill>
                  <a:schemeClr val="accent1">
                    <a:lumMod val="50000"/>
                  </a:schemeClr>
                </a:solidFill>
                <a:latin typeface="Arial" panose="020B0604020202020204" pitchFamily="34" charset="0"/>
                <a:cs typeface="Arial" panose="020B0604020202020204" pitchFamily="34" charset="0"/>
              </a:rPr>
              <a:t>Gefahr: Ungewisse Berufsperspektiven </a:t>
            </a:r>
          </a:p>
        </p:txBody>
      </p:sp>
      <p:sp>
        <p:nvSpPr>
          <p:cNvPr id="8" name="Rechteck 7"/>
          <p:cNvSpPr/>
          <p:nvPr/>
        </p:nvSpPr>
        <p:spPr>
          <a:xfrm>
            <a:off x="2544544" y="5258763"/>
            <a:ext cx="6404002" cy="646331"/>
          </a:xfrm>
          <a:prstGeom prst="rect">
            <a:avLst/>
          </a:prstGeom>
        </p:spPr>
        <p:txBody>
          <a:bodyPr wrap="square">
            <a:spAutoFit/>
          </a:bodyPr>
          <a:lstStyle/>
          <a:p>
            <a:pPr lvl="1"/>
            <a:r>
              <a:rPr lang="de-DE" dirty="0">
                <a:latin typeface="Arial" panose="020B0604020202020204" pitchFamily="34" charset="0"/>
                <a:cs typeface="Arial" panose="020B0604020202020204" pitchFamily="34" charset="0"/>
              </a:rPr>
              <a:t>Das gesamte System der Lehrer/innen-Bildung muss sich zur Fragen der (Flucht)Migration positionieren.</a:t>
            </a:r>
          </a:p>
        </p:txBody>
      </p:sp>
      <p:sp>
        <p:nvSpPr>
          <p:cNvPr id="14" name="Textfeld 13"/>
          <p:cNvSpPr txBox="1"/>
          <p:nvPr/>
        </p:nvSpPr>
        <p:spPr>
          <a:xfrm>
            <a:off x="3029455" y="4408234"/>
            <a:ext cx="5919090" cy="78483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nSpc>
                <a:spcPts val="2700"/>
              </a:lnSpc>
            </a:pPr>
            <a:r>
              <a:rPr lang="de-DE" sz="2400" b="1" dirty="0">
                <a:solidFill>
                  <a:schemeClr val="accent1">
                    <a:lumMod val="50000"/>
                  </a:schemeClr>
                </a:solidFill>
                <a:latin typeface="Arial" panose="020B0604020202020204" pitchFamily="34" charset="0"/>
                <a:cs typeface="Arial" panose="020B0604020202020204" pitchFamily="34" charset="0"/>
              </a:rPr>
              <a:t>Potenzial: Migrationsgesellschaftliche Öffnung der Lehrer*innen-Bildung</a:t>
            </a:r>
          </a:p>
        </p:txBody>
      </p:sp>
    </p:spTree>
    <p:extLst>
      <p:ext uri="{BB962C8B-B14F-4D97-AF65-F5344CB8AC3E}">
        <p14:creationId xmlns:p14="http://schemas.microsoft.com/office/powerpoint/2010/main" val="9774304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8662" y="2071677"/>
            <a:ext cx="7715304" cy="3077266"/>
          </a:xfrm>
        </p:spPr>
        <p:txBody>
          <a:bodyPr>
            <a:normAutofit/>
          </a:bodyPr>
          <a:lstStyle/>
          <a:p>
            <a:pPr algn="ctr"/>
            <a:r>
              <a:rPr lang="de-DE" sz="3600" dirty="0">
                <a:solidFill>
                  <a:srgbClr val="002060"/>
                </a:solidFill>
                <a:latin typeface="Arial" panose="020B0604020202020204" pitchFamily="34" charset="0"/>
                <a:cs typeface="Arial" panose="020B0604020202020204" pitchFamily="34" charset="0"/>
              </a:rPr>
              <a:t>Hamza Asalloum</a:t>
            </a:r>
            <a:r>
              <a:rPr lang="de-DE" sz="2800" dirty="0">
                <a:solidFill>
                  <a:srgbClr val="002060"/>
                </a:solidFill>
                <a:latin typeface="Arial" panose="020B0604020202020204" pitchFamily="34" charset="0"/>
                <a:cs typeface="Arial" panose="020B0604020202020204" pitchFamily="34" charset="0"/>
              </a:rPr>
              <a:t/>
            </a:r>
            <a:br>
              <a:rPr lang="de-DE" sz="2800" dirty="0">
                <a:solidFill>
                  <a:srgbClr val="002060"/>
                </a:solidFill>
                <a:latin typeface="Arial" panose="020B0604020202020204" pitchFamily="34" charset="0"/>
                <a:cs typeface="Arial" panose="020B0604020202020204" pitchFamily="34" charset="0"/>
              </a:rPr>
            </a:br>
            <a:r>
              <a:rPr lang="de-DE" sz="2800" b="0" dirty="0">
                <a:solidFill>
                  <a:srgbClr val="002060"/>
                </a:solidFill>
                <a:latin typeface="Arial" panose="020B0604020202020204" pitchFamily="34" charset="0"/>
                <a:cs typeface="Arial" panose="020B0604020202020204" pitchFamily="34" charset="0"/>
              </a:rPr>
              <a:t>an der </a:t>
            </a:r>
            <a:r>
              <a:rPr lang="en-US" sz="2800" b="0" dirty="0">
                <a:solidFill>
                  <a:srgbClr val="002060"/>
                </a:solidFill>
                <a:latin typeface="Arial" panose="020B0604020202020204" pitchFamily="34" charset="0"/>
                <a:cs typeface="Arial" panose="020B0604020202020204" pitchFamily="34" charset="0"/>
              </a:rPr>
              <a:t>Al-Baath University und </a:t>
            </a:r>
            <a:r>
              <a:rPr lang="de-DE" sz="2800" b="0" dirty="0">
                <a:solidFill>
                  <a:srgbClr val="002060"/>
                </a:solidFill>
                <a:latin typeface="Arial" panose="020B0604020202020204" pitchFamily="34" charset="0"/>
                <a:cs typeface="Arial" panose="020B0604020202020204" pitchFamily="34" charset="0"/>
              </a:rPr>
              <a:t>Hama University ausgebildeter Grundschullehrer, arbeitet an einer Potsdamer Grundschule als Pädagogische Unterrichtshilfe</a:t>
            </a:r>
          </a:p>
        </p:txBody>
      </p:sp>
    </p:spTree>
    <p:extLst>
      <p:ext uri="{BB962C8B-B14F-4D97-AF65-F5344CB8AC3E}">
        <p14:creationId xmlns:p14="http://schemas.microsoft.com/office/powerpoint/2010/main" val="340538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8662" y="2071677"/>
            <a:ext cx="7715304" cy="3077266"/>
          </a:xfrm>
        </p:spPr>
        <p:txBody>
          <a:bodyPr>
            <a:normAutofit/>
          </a:bodyPr>
          <a:lstStyle/>
          <a:p>
            <a:pPr algn="ctr"/>
            <a:r>
              <a:rPr lang="de-DE" sz="2800" dirty="0">
                <a:solidFill>
                  <a:srgbClr val="002060"/>
                </a:solidFill>
                <a:latin typeface="Arial" panose="020B0604020202020204" pitchFamily="34" charset="0"/>
                <a:cs typeface="Arial" panose="020B0604020202020204" pitchFamily="34" charset="0"/>
              </a:rPr>
              <a:t>Danke für Ihre Aufmerksamkeit! </a:t>
            </a:r>
            <a:br>
              <a:rPr lang="de-DE" sz="2800" dirty="0">
                <a:solidFill>
                  <a:srgbClr val="002060"/>
                </a:solidFill>
                <a:latin typeface="Arial" panose="020B0604020202020204" pitchFamily="34" charset="0"/>
                <a:cs typeface="Arial" panose="020B0604020202020204" pitchFamily="34" charset="0"/>
              </a:rPr>
            </a:br>
            <a:r>
              <a:rPr lang="de-DE" sz="2800" dirty="0">
                <a:solidFill>
                  <a:srgbClr val="002060"/>
                </a:solidFill>
                <a:latin typeface="Arial" panose="020B0604020202020204" pitchFamily="34" charset="0"/>
                <a:cs typeface="Arial" panose="020B0604020202020204" pitchFamily="34" charset="0"/>
              </a:rPr>
              <a:t>Wir freuen uns auf Ihre Fragen.</a:t>
            </a:r>
          </a:p>
        </p:txBody>
      </p:sp>
    </p:spTree>
    <p:extLst>
      <p:ext uri="{BB962C8B-B14F-4D97-AF65-F5344CB8AC3E}">
        <p14:creationId xmlns:p14="http://schemas.microsoft.com/office/powerpoint/2010/main" val="4051668355"/>
      </p:ext>
    </p:extLst>
  </p:cSld>
  <p:clrMapOvr>
    <a:masterClrMapping/>
  </p:clrMapOvr>
</p:sld>
</file>

<file path=ppt/theme/theme1.xml><?xml version="1.0" encoding="utf-8"?>
<a:theme xmlns:a="http://schemas.openxmlformats.org/drawingml/2006/main" name="Larissa-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15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00_Praesentation_Uni</Template>
  <TotalTime>0</TotalTime>
  <Words>973</Words>
  <Application>Microsoft Office PowerPoint</Application>
  <PresentationFormat>Bildschirmpräsentation (4:3)</PresentationFormat>
  <Paragraphs>127</Paragraphs>
  <Slides>11</Slides>
  <Notes>8</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Larissa-Design1</vt:lpstr>
      <vt:lpstr>Perspektiven und Erfahrungen  aus dem Refugee Teachers Program       – Ein Blick nach Brandenburg  Hamza Asalloum &amp; Dr. Anna Aleksandra Wojciechowicz </vt:lpstr>
      <vt:lpstr>PowerPoint-Präsentation</vt:lpstr>
      <vt:lpstr>PowerPoint-Präsentation</vt:lpstr>
      <vt:lpstr>PowerPoint-Präsentation</vt:lpstr>
      <vt:lpstr>PowerPoint-Präsentation</vt:lpstr>
      <vt:lpstr>PowerPoint-Präsentation</vt:lpstr>
      <vt:lpstr>PowerPoint-Präsentation</vt:lpstr>
      <vt:lpstr>Hamza Asalloum an der Al-Baath University und Hama University ausgebildeter Grundschullehrer, arbeitet an einer Potsdamer Grundschule als Pädagogische Unterrichtshilfe</vt:lpstr>
      <vt:lpstr>Danke für Ihre Aufmerksamkeit!  Wir freuen uns auf Ihre Fragen.</vt:lpstr>
      <vt:lpstr>Zusätzliche Folien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User</dc:creator>
  <cp:lastModifiedBy>Annika Jaenchen</cp:lastModifiedBy>
  <cp:revision>1763</cp:revision>
  <cp:lastPrinted>2019-06-05T10:02:27Z</cp:lastPrinted>
  <dcterms:created xsi:type="dcterms:W3CDTF">2016-05-23T12:17:22Z</dcterms:created>
  <dcterms:modified xsi:type="dcterms:W3CDTF">2020-10-05T13:03:22Z</dcterms:modified>
</cp:coreProperties>
</file>